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authors.xml" ContentType="application/vnd.ms-powerpoint.author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4"/>
    <p:sldMasterId id="2147483686" r:id="rId5"/>
  </p:sldMasterIdLst>
  <p:notesMasterIdLst>
    <p:notesMasterId r:id="rId14"/>
  </p:notesMasterIdLst>
  <p:handoutMasterIdLst>
    <p:handoutMasterId r:id="rId15"/>
  </p:handoutMasterIdLst>
  <p:sldIdLst>
    <p:sldId id="269" r:id="rId6"/>
    <p:sldId id="270" r:id="rId7"/>
    <p:sldId id="275" r:id="rId8"/>
    <p:sldId id="265" r:id="rId9"/>
    <p:sldId id="274" r:id="rId10"/>
    <p:sldId id="266" r:id="rId11"/>
    <p:sldId id="267" r:id="rId12"/>
    <p:sldId id="276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64292760-1B77-CB76-9F05-75DFC0409C48}" name="Anthea Wilson" initials="AW" userId="S::Anthea.Wilson@esbuk.org::f289f84a-f1ae-46ed-b624-bcccc8b1693e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uzanne McKittrick" initials="SM" lastIdx="1" clrIdx="0">
    <p:extLst>
      <p:ext uri="{19B8F6BF-5375-455C-9EA6-DF929625EA0E}">
        <p15:presenceInfo xmlns:p15="http://schemas.microsoft.com/office/powerpoint/2012/main" userId="Suzanne McKittrick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3D821"/>
    <a:srgbClr val="E7141C"/>
    <a:srgbClr val="FAD008"/>
    <a:srgbClr val="F4891C"/>
    <a:srgbClr val="F58B1D"/>
    <a:srgbClr val="E6141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AF606853-7671-496A-8E4F-DF71F8EC918B}" styleName="Dark Style 1 - Accent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81" autoAdjust="0"/>
    <p:restoredTop sz="94343" autoAdjust="0"/>
  </p:normalViewPr>
  <p:slideViewPr>
    <p:cSldViewPr>
      <p:cViewPr>
        <p:scale>
          <a:sx n="100" d="100"/>
          <a:sy n="100" d="100"/>
        </p:scale>
        <p:origin x="960" y="-73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microsoft.com/office/2018/10/relationships/authors" Target="author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5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DB807F-0FD5-4A88-8FB3-075F68B5A7D4}" type="datetimeFigureOut">
              <a:rPr lang="en-US" smtClean="0"/>
              <a:t>1/30/2024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516E86-8231-49A1-B4E5-5BBA590972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7338454"/>
      </p:ext>
    </p:extLst>
  </p:cSld>
  <p:clrMap bg1="lt1" tx1="dk1" bg2="lt2" tx2="dk2" accent1="accent1" accent2="accent2" accent3="accent3" accent4="accent4" accent5="accent5" accent6="accent6" hlink="hlink" folHlink="folHlink"/>
  <p:hf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21BD46-CE3A-421D-905D-D937B3AF2197}" type="datetimeFigureOut">
              <a:rPr lang="en-GB" smtClean="0"/>
              <a:t>30/01/2024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78F5A5-0FCD-4566-AFD1-269E75FC088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9806646"/>
      </p:ext>
    </p:extLst>
  </p:cSld>
  <p:clrMap bg1="lt1" tx1="dk1" bg2="lt2" tx2="dk2" accent1="accent1" accent2="accent2" accent3="accent3" accent4="accent4" accent5="accent5" accent6="accent6" hlink="hlink" folHlink="folHlink"/>
  <p:hf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Collect ideas from the group.</a:t>
            </a:r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678F5A5-0FCD-4566-AFD1-269E75FC0888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47004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78F5A5-0FCD-4566-AFD1-269E75FC0888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17345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78F5A5-0FCD-4566-AFD1-269E75FC0888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533924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78F5A5-0FCD-4566-AFD1-269E75FC0888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01593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259632" y="1330684"/>
            <a:ext cx="6858000" cy="1006476"/>
          </a:xfrm>
        </p:spPr>
        <p:txBody>
          <a:bodyPr anchor="b"/>
          <a:lstStyle>
            <a:lvl1pPr algn="ctr">
              <a:defRPr sz="4500" baseline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259632" y="2946705"/>
            <a:ext cx="6858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3200">
                <a:solidFill>
                  <a:schemeClr val="bg2">
                    <a:lumMod val="50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Subtitle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14300" y="6356351"/>
            <a:ext cx="2057400" cy="365125"/>
          </a:xfrm>
        </p:spPr>
        <p:txBody>
          <a:bodyPr/>
          <a:lstStyle/>
          <a:p>
            <a:r>
              <a:rPr lang="en-GB" smtClean="0"/>
              <a:t>25/01/2024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83768" y="6356350"/>
            <a:ext cx="3086100" cy="365125"/>
          </a:xfrm>
        </p:spPr>
        <p:txBody>
          <a:bodyPr/>
          <a:lstStyle/>
          <a:p>
            <a:r>
              <a:rPr lang="en-US" smtClean="0"/>
              <a:t>ESB-RES-C171 L1G2-Speech to Connect-1.2-PPT-Choosing a topic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880397" y="6356349"/>
            <a:ext cx="1623965" cy="365125"/>
          </a:xfrm>
        </p:spPr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32440" y="6237312"/>
            <a:ext cx="432048" cy="351252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7507325" y="6237312"/>
            <a:ext cx="1022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@ESBUK</a:t>
            </a:r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006" b="25809"/>
          <a:stretch/>
        </p:blipFill>
        <p:spPr>
          <a:xfrm>
            <a:off x="0" y="0"/>
            <a:ext cx="9144000" cy="1152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06123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ESB-RES-C171 L1G2-Speech to Connect-1.2-PPT-Choosing a topic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13006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ESB-RES-C171 L1G2-Speech to Connect-1.2-PPT-Choosing a topic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02220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ESB-RES-C171 L1G2-Speech to Connect-1.2-PPT-Choosing a topic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80653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ESB-RES-C171 L1G2-Speech to Connect-1.2-PPT-Choosing a topic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71359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15DB29-7BB4-7A45-8D62-6B51BCB1C4C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E2C3B58-B294-A747-802A-776084A1CB5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B4C665-2C0E-6542-A07A-63A1FFB8F2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44DD4D-CF83-434C-8DAA-BE867DCBC2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ESB-RES-C171 L1G2-Speech to Connect-1.2-PPT-Choosing a topic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4E3668-F498-1C4F-8A7B-1DA4DA3D81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F4B7D-873E-F24F-88CE-73B8D2048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872874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A44FF3-0293-F242-8A38-C19881589B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CC4797-360D-FB40-9984-BD6CA6D93F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BC5C93-C82D-6545-A89C-D1F0182391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E0AAB1-487E-7448-BF62-D05379C1CA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ESB-RES-C171 L1G2-Speech to Connect-1.2-PPT-Choosing a topic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0E5DF2-6728-914C-B046-382A09BD37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F4B7D-873E-F24F-88CE-73B8D2048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27759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06FD78-2B18-5C41-9B2A-987A5E8F34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3B1F8DF-4D26-0E4A-9B43-4C8CF4571E7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2C0573-21A9-E245-A498-690B21359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FAED74-4105-0245-8D30-EBFFC80D48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ESB-RES-C171 L1G2-Speech to Connect-1.2-PPT-Choosing a topic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14EEF4-DE88-A34C-A097-3C67B23456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F4B7D-873E-F24F-88CE-73B8D2048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80592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A69B44-87F1-9449-B428-9797FCCCBC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BD7D64-9149-E845-94AC-A63568B966C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3A5A46E-30F4-C64D-AA5C-2B26832E79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5D23D10-C011-794C-BE2C-F90C533022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CE9DA27-CCC0-C845-83E0-D2DAED9401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ESB-RES-C171 L1G2-Speech to Connect-1.2-PPT-Choosing a topic</a:t>
            </a: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739F30F-B6CD-1E4C-9F8D-7D95E73193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F4B7D-873E-F24F-88CE-73B8D2048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734335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4BF9DC-E5DE-134E-A1F0-C6AB5B0361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1A7FA9A-4A58-514F-A496-7197565DD70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8BCDE2-6557-9F4F-A945-7859F5B9DD2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BD9D11B-2219-5549-9D7C-A2E1833CC7A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0D6A558-8F49-FF47-942A-29E891C2833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B389C6D-27D9-D34E-AD81-A008E03228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ECB338C-347E-FD4B-BBE5-9556FC8C7F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ESB-RES-C171 L1G2-Speech to Connect-1.2-PPT-Choosing a topic</a:t>
            </a:r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83AFE20-7D27-9D4D-B202-493D1C173A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F4B7D-873E-F24F-88CE-73B8D2048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912516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BF8765-84D7-744A-A329-2D253F5994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89E971-D553-764B-B27A-EFC8EC4268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C0F501C-F391-A04B-A77F-E22C9149A6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ESB-RES-C171 L1G2-Speech to Connect-1.2-PPT-Choosing a topic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8490270-F13A-6042-AEFD-55131F5A4D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F4B7D-873E-F24F-88CE-73B8D2048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10498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484784"/>
            <a:ext cx="7886700" cy="1325563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79512" y="6356351"/>
            <a:ext cx="2057400" cy="365125"/>
          </a:xfrm>
        </p:spPr>
        <p:txBody>
          <a:bodyPr/>
          <a:lstStyle/>
          <a:p>
            <a:r>
              <a:rPr lang="en-GB" smtClean="0"/>
              <a:t>25/01/2024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411760" y="6356351"/>
            <a:ext cx="3086100" cy="365125"/>
          </a:xfrm>
        </p:spPr>
        <p:txBody>
          <a:bodyPr/>
          <a:lstStyle/>
          <a:p>
            <a:r>
              <a:rPr lang="en-US" smtClean="0"/>
              <a:t>ESB-RES-C171 L1G2-Speech to Connect-1.2-PPT-Choosing a topic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5672708" y="6356351"/>
            <a:ext cx="1491580" cy="365125"/>
          </a:xfrm>
        </p:spPr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47E8AE4-960E-AD43-B751-DEF8CDFA610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006" b="25809"/>
          <a:stretch/>
        </p:blipFill>
        <p:spPr>
          <a:xfrm>
            <a:off x="0" y="0"/>
            <a:ext cx="9144000" cy="115212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3066A86-E4DD-F341-B26F-3E2EB20DE30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2576" y="6356351"/>
            <a:ext cx="432048" cy="35125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596B760-A39D-D247-B599-343715BCDB13}"/>
              </a:ext>
            </a:extLst>
          </p:cNvPr>
          <p:cNvSpPr txBox="1"/>
          <p:nvPr userDrawn="1"/>
        </p:nvSpPr>
        <p:spPr>
          <a:xfrm>
            <a:off x="7510288" y="6352144"/>
            <a:ext cx="1022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@ESBUK</a:t>
            </a:r>
          </a:p>
        </p:txBody>
      </p:sp>
    </p:spTree>
    <p:extLst>
      <p:ext uri="{BB962C8B-B14F-4D97-AF65-F5344CB8AC3E}">
        <p14:creationId xmlns:p14="http://schemas.microsoft.com/office/powerpoint/2010/main" val="215392769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5C45B39-8F22-CD45-B2B2-D556B9E90C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730155F-E6BB-7D47-B74E-68E319176C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ESB-RES-C171 L1G2-Speech to Connect-1.2-PPT-Choosing a topic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1838982-0AD9-5D43-AEA9-531E60410A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F4B7D-873E-F24F-88CE-73B8D2048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840746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79692C-9455-564A-915B-AABAD5AE1A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0D9C1C-A125-E249-B796-E218343EFB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A676FDA-F4A5-3149-9428-0D5355FE427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EAE388B-6BE2-6F42-9FCD-F7383A89D2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4EECDA6-8AA7-BD4A-AD46-650DC514F6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ESB-RES-C171 L1G2-Speech to Connect-1.2-PPT-Choosing a topic</a:t>
            </a: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8585C52-9624-F146-8E17-61263F9638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F4B7D-873E-F24F-88CE-73B8D2048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343968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9CA5A5-E1D8-654A-99EB-B81115FAA7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5CA6445-0338-BC4A-8520-0A47F3460BE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5A2FAAF-1D5A-F74B-A238-BEE5395B269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91D4FBE-C7C1-6A4D-8763-912AE80996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04223B2-4D22-4042-894B-5587E2F35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ESB-RES-C171 L1G2-Speech to Connect-1.2-PPT-Choosing a topic</a:t>
            </a: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F0C9A0B-F2BA-F24A-9D99-DFA721710B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F4B7D-873E-F24F-88CE-73B8D2048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724615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99AE1F-43EE-3748-8ED8-C691B6F3BA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B80C4DA-3E51-2F4B-8402-3DBD7C69C75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366FBE-120C-6643-BC1D-FB83863045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E9543D-EA10-3546-8A86-631EC27203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ESB-RES-C171 L1G2-Speech to Connect-1.2-PPT-Choosing a topic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8A2AD0-F386-A740-A670-903E330009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F4B7D-873E-F24F-88CE-73B8D2048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06182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963CBD5-2396-1E41-9333-AD414D435A2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0BB5769-E401-E944-A524-C2C35A1081F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14C7AC-73A6-3041-BB65-95F1FCE0AA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0587F6-75C7-2148-8B79-31080C0FC5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ESB-RES-C171 L1G2-Speech to Connect-1.2-PPT-Choosing a topic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048A04-D702-C24C-9707-D3E019B60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F4B7D-873E-F24F-88CE-73B8D2048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24432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ESB-RES-C171 L1G2-Speech to Connect-1.2-PPT-Choosing a topic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05851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ESB-RES-C171 L1G2-Speech to Connect-1.2-PPT-Choosing a topic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06158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ESB-RES-C171 L1G2-Speech to Connect-1.2-PPT-Choosing a topic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41771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ESB-RES-C171 L1G2-Speech to Connect-1.2-PPT-Choosing a topic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77983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ESB-RES-C171 L1G2-Speech to Connect-1.2-PPT-Choosing a topic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4822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ESB-RES-C171 L1G2-Speech to Connect-1.2-PPT-Choosing a topic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46471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ESB-RES-C171 L1G2-Speech to Connect-1.2-PPT-Choosing a topic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92756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25/01/2024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ESB-RES-C171 L1G2-Speech to Connect-1.2-PPT-Choosing a topic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C07C4F-4DD7-4452-9CBE-7B4BC77324C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352214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85" r:id="rId2"/>
    <p:sldLayoutId id="2147483674" r:id="rId3"/>
    <p:sldLayoutId id="214748368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  <p:sldLayoutId id="2147483682" r:id="rId12"/>
    <p:sldLayoutId id="2147483683" r:id="rId13"/>
  </p:sldLayoutIdLst>
  <p:hf hdr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7B8F6DA-4F64-B141-A188-9B0FCB51C4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FA22BBE-F8C8-B04C-B0A8-E4551DD7CB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DFA96A-8A86-D041-B287-D9DB5F7BEA1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25/01/2024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D5F56B-812F-FE48-B763-EDE7306DCB3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ESB-RES-C171 L1G2-Speech to Connect-1.2-PPT-Choosing a topic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560CD7-9D28-234B-8A60-02B8976E029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8F4B7D-873E-F24F-88CE-73B8D2048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83133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3" Type="http://schemas.openxmlformats.org/officeDocument/2006/relationships/image" Target="../media/image4.jpe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AE7C02B-C5E1-7A4E-85E0-707A23B3F2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B758FB9-9D8A-6B4F-90F2-BDD3ED4206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ESB-RES-C171 </a:t>
            </a:r>
          </a:p>
          <a:p>
            <a:r>
              <a:rPr lang="en-US" dirty="0" smtClean="0"/>
              <a:t>L1G2-Speech to Connect-1.2-PPT-Choosing a topic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869DDC0-3EF1-4D47-B239-B6DE7EB0D2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1</a:t>
            </a:fld>
            <a:endParaRPr lang="en-GB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30C97A73-8511-DD43-BE87-4328925D31A2}"/>
              </a:ext>
            </a:extLst>
          </p:cNvPr>
          <p:cNvSpPr txBox="1">
            <a:spLocks/>
          </p:cNvSpPr>
          <p:nvPr/>
        </p:nvSpPr>
        <p:spPr>
          <a:xfrm>
            <a:off x="323528" y="1268760"/>
            <a:ext cx="7886700" cy="7920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i="1" dirty="0">
                <a:latin typeface="+mn-lt"/>
              </a:rPr>
              <a:t>Section 1 – Choosing </a:t>
            </a:r>
            <a:r>
              <a:rPr lang="en-US" b="1" i="1">
                <a:latin typeface="+mn-lt"/>
              </a:rPr>
              <a:t>a topic</a:t>
            </a:r>
            <a:endParaRPr lang="en-US" b="1" i="1" dirty="0">
              <a:latin typeface="+mn-lt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9D1078A-C66D-48F3-9603-61AA1E82CA34}"/>
              </a:ext>
            </a:extLst>
          </p:cNvPr>
          <p:cNvSpPr/>
          <p:nvPr/>
        </p:nvSpPr>
        <p:spPr>
          <a:xfrm>
            <a:off x="323528" y="2276872"/>
            <a:ext cx="8496944" cy="792088"/>
          </a:xfrm>
          <a:prstGeom prst="rect">
            <a:avLst/>
          </a:prstGeom>
          <a:solidFill>
            <a:srgbClr val="C3D620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400" b="1" i="1" dirty="0"/>
              <a:t>Lesson Objective: To explore what makes a suitable topic for the Level 1 Award in Speech at </a:t>
            </a:r>
            <a:r>
              <a:rPr lang="en-GB" sz="2400" b="1" i="1"/>
              <a:t>Grade 2</a:t>
            </a:r>
            <a:endParaRPr lang="en-GB" sz="2400" b="1" i="1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D802D75-4751-4BB2-B5BD-7B9278E0C5BA}"/>
              </a:ext>
            </a:extLst>
          </p:cNvPr>
          <p:cNvSpPr/>
          <p:nvPr/>
        </p:nvSpPr>
        <p:spPr>
          <a:xfrm>
            <a:off x="323528" y="3284984"/>
            <a:ext cx="8496944" cy="2592288"/>
          </a:xfrm>
          <a:prstGeom prst="rect">
            <a:avLst/>
          </a:prstGeom>
          <a:solidFill>
            <a:srgbClr val="FBD10B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GB" b="1" i="1" dirty="0"/>
              <a:t>Lesson Outcomes: </a:t>
            </a:r>
          </a:p>
          <a:p>
            <a:r>
              <a:rPr lang="en-GB" b="1" i="1" dirty="0"/>
              <a:t>By the end of this lesson, you should have: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b="1" i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i="1" dirty="0"/>
              <a:t>Explored different types of topic and evaluated how suitable they are for you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i="1" dirty="0"/>
              <a:t>Discussed ideas with a partner and/or group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i="1" dirty="0"/>
              <a:t>Chosen a topic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i="1" dirty="0"/>
              <a:t>Thought about how your topic can be explained with variety and detail</a:t>
            </a:r>
          </a:p>
        </p:txBody>
      </p:sp>
      <p:pic>
        <p:nvPicPr>
          <p:cNvPr id="7" name="Picture 6" descr="A black x on a white background&#10;&#10;Description automatically generated">
            <a:extLst>
              <a:ext uri="{FF2B5EF4-FFF2-40B4-BE49-F238E27FC236}">
                <a16:creationId xmlns:a16="http://schemas.microsoft.com/office/drawing/2014/main" id="{C8E1CFFC-6C90-FC86-D58A-C50DD85547D2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71186" y="6270899"/>
            <a:ext cx="495300" cy="523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4731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1188214"/>
            <a:ext cx="7886700" cy="504055"/>
          </a:xfrm>
        </p:spPr>
        <p:txBody>
          <a:bodyPr>
            <a:noAutofit/>
          </a:bodyPr>
          <a:lstStyle/>
          <a:p>
            <a:r>
              <a:rPr lang="en-GB" sz="3200" b="1" i="1" dirty="0">
                <a:latin typeface="+mn-lt"/>
              </a:rPr>
              <a:t>Relevant Grade Descriptors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ESB-RES-C171 </a:t>
            </a:r>
          </a:p>
          <a:p>
            <a:r>
              <a:rPr lang="en-US" dirty="0" smtClean="0"/>
              <a:t>L1G2-Speech to Connect-1.2-PPT-Choosing a topic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2</a:t>
            </a:fld>
            <a:endParaRPr lang="en-GB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0681330"/>
              </p:ext>
            </p:extLst>
          </p:nvPr>
        </p:nvGraphicFramePr>
        <p:xfrm>
          <a:off x="378779" y="2060848"/>
          <a:ext cx="8297676" cy="2839766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1382946">
                  <a:extLst>
                    <a:ext uri="{9D8B030D-6E8A-4147-A177-3AD203B41FA5}">
                      <a16:colId xmlns:a16="http://schemas.microsoft.com/office/drawing/2014/main" val="586849962"/>
                    </a:ext>
                  </a:extLst>
                </a:gridCol>
                <a:gridCol w="1382946">
                  <a:extLst>
                    <a:ext uri="{9D8B030D-6E8A-4147-A177-3AD203B41FA5}">
                      <a16:colId xmlns:a16="http://schemas.microsoft.com/office/drawing/2014/main" val="432970131"/>
                    </a:ext>
                  </a:extLst>
                </a:gridCol>
                <a:gridCol w="1382946">
                  <a:extLst>
                    <a:ext uri="{9D8B030D-6E8A-4147-A177-3AD203B41FA5}">
                      <a16:colId xmlns:a16="http://schemas.microsoft.com/office/drawing/2014/main" val="2677484745"/>
                    </a:ext>
                  </a:extLst>
                </a:gridCol>
                <a:gridCol w="1382946">
                  <a:extLst>
                    <a:ext uri="{9D8B030D-6E8A-4147-A177-3AD203B41FA5}">
                      <a16:colId xmlns:a16="http://schemas.microsoft.com/office/drawing/2014/main" val="3149520564"/>
                    </a:ext>
                  </a:extLst>
                </a:gridCol>
                <a:gridCol w="1382946">
                  <a:extLst>
                    <a:ext uri="{9D8B030D-6E8A-4147-A177-3AD203B41FA5}">
                      <a16:colId xmlns:a16="http://schemas.microsoft.com/office/drawing/2014/main" val="1215520350"/>
                    </a:ext>
                  </a:extLst>
                </a:gridCol>
                <a:gridCol w="1382946">
                  <a:extLst>
                    <a:ext uri="{9D8B030D-6E8A-4147-A177-3AD203B41FA5}">
                      <a16:colId xmlns:a16="http://schemas.microsoft.com/office/drawing/2014/main" val="1411141566"/>
                    </a:ext>
                  </a:extLst>
                </a:gridCol>
              </a:tblGrid>
              <a:tr h="61809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1" spc="-5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Section 1: Personal Interest Talk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Time: 4 minutes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C2D72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1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Pa</a:t>
                      </a:r>
                      <a:r>
                        <a:rPr lang="en-GB" sz="1200" b="1" spc="-5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s</a:t>
                      </a:r>
                      <a:r>
                        <a:rPr lang="en-GB" sz="1200" b="1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s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C2D72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1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Good Pass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1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(Endorsed)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C2D72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1" spc="5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M</a:t>
                      </a:r>
                      <a:r>
                        <a:rPr lang="en-GB" sz="1200" b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e</a:t>
                      </a:r>
                      <a:r>
                        <a:rPr lang="en-GB" sz="1200" b="1" spc="5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r</a:t>
                      </a:r>
                      <a:r>
                        <a:rPr lang="en-GB" sz="1200" b="1" spc="-5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i</a:t>
                      </a:r>
                      <a:r>
                        <a:rPr lang="en-GB" sz="1200" b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C2D72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Merit Plus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(Endorsed)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C2D72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1" spc="-5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Di</a:t>
                      </a:r>
                      <a:r>
                        <a:rPr lang="en-GB" sz="1200" b="1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s</a:t>
                      </a:r>
                      <a:r>
                        <a:rPr lang="en-GB" sz="1200" b="1" spc="15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</a:t>
                      </a:r>
                      <a:r>
                        <a:rPr lang="en-GB" sz="1200" b="1" spc="-5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i</a:t>
                      </a:r>
                      <a:r>
                        <a:rPr lang="en-GB" sz="1200" b="1" spc="5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nc</a:t>
                      </a:r>
                      <a:r>
                        <a:rPr lang="en-GB" sz="1200" b="1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tion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C2D72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2651259"/>
                  </a:ext>
                </a:extLst>
              </a:tr>
              <a:tr h="1395707">
                <a:tc>
                  <a:txBody>
                    <a:bodyPr/>
                    <a:lstStyle/>
                    <a:p>
                      <a:pPr algn="ctr">
                        <a:lnSpc>
                          <a:spcPts val="121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en-GB" sz="12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</a:t>
                      </a:r>
                      <a:r>
                        <a:rPr lang="en-GB" sz="1200" b="1" spc="5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on</a:t>
                      </a:r>
                      <a:r>
                        <a:rPr lang="en-GB" sz="12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</a:t>
                      </a:r>
                      <a:r>
                        <a:rPr lang="en-GB" sz="1200" b="1" spc="5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en</a:t>
                      </a:r>
                      <a:r>
                        <a:rPr lang="en-GB" sz="12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72000" marB="0">
                    <a:solidFill>
                      <a:srgbClr val="C2D721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800"/>
                        </a:spcAft>
                      </a:pPr>
                      <a:r>
                        <a:rPr lang="en-GB" sz="12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The talk shows evidence of some research. </a:t>
                      </a:r>
                    </a:p>
                    <a:p>
                      <a:pPr algn="l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800"/>
                        </a:spcAft>
                      </a:pPr>
                      <a:r>
                        <a:rPr lang="en-GB" sz="1200" b="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Content is appropriate. </a:t>
                      </a:r>
                    </a:p>
                    <a:p>
                      <a:pPr algn="l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800"/>
                        </a:spcAft>
                      </a:pPr>
                      <a:r>
                        <a:rPr lang="en-GB" sz="12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One or two points are briefly stated. </a:t>
                      </a:r>
                      <a:endParaRPr lang="en-GB" sz="12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ts val="1210"/>
                        </a:lnSpc>
                        <a:spcBef>
                          <a:spcPts val="100"/>
                        </a:spcBef>
                        <a:spcAft>
                          <a:spcPts val="800"/>
                        </a:spcAft>
                      </a:pPr>
                      <a:r>
                        <a:rPr lang="en-GB" sz="12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2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00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800"/>
                        </a:spcAft>
                      </a:pPr>
                      <a:r>
                        <a:rPr lang="en-GB" sz="12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The talk shows evidence of some research. </a:t>
                      </a:r>
                    </a:p>
                    <a:p>
                      <a:pPr algn="l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800"/>
                        </a:spcAft>
                      </a:pPr>
                      <a:r>
                        <a:rPr lang="en-GB" sz="1200" b="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Content is appropriate. </a:t>
                      </a:r>
                    </a:p>
                    <a:p>
                      <a:pPr algn="l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800"/>
                        </a:spcAft>
                      </a:pPr>
                      <a:r>
                        <a:rPr lang="en-GB" sz="12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Three or more points are briefly stated. </a:t>
                      </a:r>
                      <a:endParaRPr lang="en-GB" sz="12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ts val="1210"/>
                        </a:lnSpc>
                        <a:spcBef>
                          <a:spcPts val="100"/>
                        </a:spcBef>
                        <a:spcAft>
                          <a:spcPts val="800"/>
                        </a:spcAft>
                      </a:pPr>
                      <a:r>
                        <a:rPr lang="en-GB" sz="12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GB" sz="12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00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800"/>
                        </a:spcAft>
                      </a:pPr>
                      <a:r>
                        <a:rPr lang="en-GB" sz="12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The talk shows evidence of careful and selective research. </a:t>
                      </a:r>
                    </a:p>
                    <a:p>
                      <a:pPr algn="l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800"/>
                        </a:spcAft>
                      </a:pPr>
                      <a:r>
                        <a:rPr lang="en-GB" sz="1200" b="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Content is appropriate </a:t>
                      </a:r>
                      <a:r>
                        <a:rPr lang="en-GB" sz="12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and some of it is well-explained. </a:t>
                      </a:r>
                      <a:endParaRPr lang="en-GB" sz="12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ts val="1210"/>
                        </a:lnSpc>
                        <a:spcBef>
                          <a:spcPts val="100"/>
                        </a:spcBef>
                        <a:spcAft>
                          <a:spcPts val="800"/>
                        </a:spcAft>
                      </a:pPr>
                      <a:r>
                        <a:rPr lang="en-GB" sz="12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GB" sz="12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00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800"/>
                        </a:spcAft>
                      </a:pPr>
                      <a:r>
                        <a:rPr lang="en-GB" sz="12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The talk shows evidence of careful and selective research. </a:t>
                      </a:r>
                    </a:p>
                    <a:p>
                      <a:pPr algn="l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800"/>
                        </a:spcAft>
                      </a:pPr>
                      <a:r>
                        <a:rPr lang="en-GB" sz="1200" b="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Content is appropriate </a:t>
                      </a:r>
                      <a:r>
                        <a:rPr lang="en-GB" sz="12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and most of it is well-explained. </a:t>
                      </a:r>
                      <a:endParaRPr lang="en-GB" sz="12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800"/>
                        </a:spcAft>
                      </a:pPr>
                      <a:r>
                        <a:rPr lang="en-GB" sz="12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2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00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800"/>
                        </a:spcAft>
                      </a:pPr>
                      <a:r>
                        <a:rPr lang="en-GB" sz="12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The talk shows evidence of effective research and personal interest. </a:t>
                      </a:r>
                    </a:p>
                    <a:p>
                      <a:pPr algn="l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800"/>
                        </a:spcAft>
                      </a:pPr>
                      <a:r>
                        <a:rPr lang="en-GB" sz="1200" b="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Content is accurate, varied </a:t>
                      </a:r>
                      <a:r>
                        <a:rPr lang="en-GB" sz="12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and put together with personal detail.</a:t>
                      </a:r>
                      <a:endParaRPr lang="en-GB" sz="12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800"/>
                        </a:spcAft>
                      </a:pPr>
                      <a:r>
                        <a:rPr lang="en-GB" sz="12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2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000" marB="0"/>
                </a:tc>
                <a:extLst>
                  <a:ext uri="{0D108BD9-81ED-4DB2-BD59-A6C34878D82A}">
                    <a16:rowId xmlns:a16="http://schemas.microsoft.com/office/drawing/2014/main" val="2882478616"/>
                  </a:ext>
                </a:extLst>
              </a:tr>
            </a:tbl>
          </a:graphicData>
        </a:graphic>
      </p:graphicFrame>
      <p:pic>
        <p:nvPicPr>
          <p:cNvPr id="7" name="Picture 6" descr="A black x on a white background&#10;&#10;Description automatically generated">
            <a:extLst>
              <a:ext uri="{FF2B5EF4-FFF2-40B4-BE49-F238E27FC236}">
                <a16:creationId xmlns:a16="http://schemas.microsoft.com/office/drawing/2014/main" id="{80BDE6D1-0598-0B41-38DF-1F5BD6CAC6E9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61333" y="6270899"/>
            <a:ext cx="495300" cy="523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65947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C97A73-8511-DD43-BE87-4328925D31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1729" y="1116446"/>
            <a:ext cx="7886700" cy="1008112"/>
          </a:xfrm>
        </p:spPr>
        <p:txBody>
          <a:bodyPr>
            <a:normAutofit fontScale="90000"/>
          </a:bodyPr>
          <a:lstStyle/>
          <a:p>
            <a:r>
              <a:rPr lang="en-US" b="1" i="1" dirty="0">
                <a:latin typeface="+mn-lt"/>
              </a:rPr>
              <a:t>Choosing your topic</a:t>
            </a:r>
            <a:br>
              <a:rPr lang="en-US" b="1" i="1" dirty="0">
                <a:latin typeface="+mn-lt"/>
              </a:rPr>
            </a:br>
            <a:r>
              <a:rPr lang="en-US" sz="2800" b="1" i="1" dirty="0">
                <a:solidFill>
                  <a:srgbClr val="E6141B"/>
                </a:solidFill>
                <a:latin typeface="+mn-lt"/>
              </a:rPr>
              <a:t>We asked learners who have taken this qualification what their advice would be… they said: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AE7C02B-C5E1-7A4E-85E0-707A23B3F2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B758FB9-9D8A-6B4F-90F2-BDD3ED4206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411760" y="6356351"/>
            <a:ext cx="3086100" cy="434622"/>
          </a:xfrm>
        </p:spPr>
        <p:txBody>
          <a:bodyPr/>
          <a:lstStyle/>
          <a:p>
            <a:r>
              <a:rPr lang="en-US" dirty="0" smtClean="0"/>
              <a:t>ESB-RES-C171 </a:t>
            </a:r>
          </a:p>
          <a:p>
            <a:r>
              <a:rPr lang="en-US" dirty="0" smtClean="0"/>
              <a:t>L1G2-Speech to Connect-1.2-PPT-Choosing a topic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869DDC0-3EF1-4D47-B239-B6DE7EB0D2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3</a:t>
            </a:fld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5EC4341-E698-4CBB-97AA-CBCF8B41E038}"/>
              </a:ext>
            </a:extLst>
          </p:cNvPr>
          <p:cNvSpPr txBox="1"/>
          <p:nvPr/>
        </p:nvSpPr>
        <p:spPr>
          <a:xfrm>
            <a:off x="1403648" y="2413116"/>
            <a:ext cx="6566367" cy="461665"/>
          </a:xfrm>
          <a:prstGeom prst="rect">
            <a:avLst/>
          </a:prstGeom>
          <a:solidFill>
            <a:srgbClr val="FAD008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2400" b="1" i="1" dirty="0"/>
              <a:t>Choose a topic that you are already interested in!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2D2DCAB7-7753-312B-8F9D-3FB21A71383B}"/>
              </a:ext>
            </a:extLst>
          </p:cNvPr>
          <p:cNvGrpSpPr/>
          <p:nvPr/>
        </p:nvGrpSpPr>
        <p:grpSpPr>
          <a:xfrm>
            <a:off x="341729" y="3047722"/>
            <a:ext cx="3295278" cy="1762966"/>
            <a:chOff x="4644008" y="4315568"/>
            <a:chExt cx="3295278" cy="1952933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060D1550-B279-49A9-8C95-5727B78D7E63}"/>
                </a:ext>
              </a:extLst>
            </p:cNvPr>
            <p:cNvGrpSpPr/>
            <p:nvPr/>
          </p:nvGrpSpPr>
          <p:grpSpPr>
            <a:xfrm>
              <a:off x="4644008" y="4315568"/>
              <a:ext cx="3295278" cy="1952933"/>
              <a:chOff x="5292080" y="3955813"/>
              <a:chExt cx="3384376" cy="2299344"/>
            </a:xfrm>
          </p:grpSpPr>
          <p:pic>
            <p:nvPicPr>
              <p:cNvPr id="9" name="Picture 8">
                <a:extLst>
                  <a:ext uri="{FF2B5EF4-FFF2-40B4-BE49-F238E27FC236}">
                    <a16:creationId xmlns:a16="http://schemas.microsoft.com/office/drawing/2014/main" id="{99EADD4E-76A6-4152-9615-3E29A388928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292080" y="3955813"/>
                <a:ext cx="3384376" cy="2299344"/>
              </a:xfrm>
              <a:prstGeom prst="roundRect">
                <a:avLst/>
              </a:prstGeom>
            </p:spPr>
          </p:pic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1435C115-CDF7-4C97-8BEA-AB04F07352D1}"/>
                  </a:ext>
                </a:extLst>
              </p:cNvPr>
              <p:cNvSpPr txBox="1"/>
              <p:nvPr/>
            </p:nvSpPr>
            <p:spPr>
              <a:xfrm>
                <a:off x="5511166" y="4158207"/>
                <a:ext cx="3096344" cy="532946"/>
              </a:xfrm>
              <a:prstGeom prst="round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en-GB" dirty="0"/>
              </a:p>
            </p:txBody>
          </p:sp>
        </p:grp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002526AB-7424-0048-7ECB-2C07731D3F39}"/>
                </a:ext>
              </a:extLst>
            </p:cNvPr>
            <p:cNvSpPr txBox="1"/>
            <p:nvPr/>
          </p:nvSpPr>
          <p:spPr>
            <a:xfrm>
              <a:off x="4644008" y="4546579"/>
              <a:ext cx="3261712" cy="1018470"/>
            </a:xfrm>
            <a:prstGeom prst="round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GB" sz="1600" dirty="0">
                  <a:effectLst/>
                </a:rPr>
                <a:t>“Write about something you genuinely want to know more about.”</a:t>
              </a: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C6F73642-4EC9-6978-F581-9F888074257B}"/>
              </a:ext>
            </a:extLst>
          </p:cNvPr>
          <p:cNvGrpSpPr/>
          <p:nvPr/>
        </p:nvGrpSpPr>
        <p:grpSpPr>
          <a:xfrm>
            <a:off x="5452807" y="3047078"/>
            <a:ext cx="3295278" cy="1906594"/>
            <a:chOff x="4644008" y="4315568"/>
            <a:chExt cx="3295278" cy="1952933"/>
          </a:xfrm>
        </p:grpSpPr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EF8D3938-8769-C223-F3C1-67D7AFA69AF0}"/>
                </a:ext>
              </a:extLst>
            </p:cNvPr>
            <p:cNvGrpSpPr/>
            <p:nvPr/>
          </p:nvGrpSpPr>
          <p:grpSpPr>
            <a:xfrm>
              <a:off x="4644008" y="4315568"/>
              <a:ext cx="3295278" cy="1952933"/>
              <a:chOff x="5292080" y="3955813"/>
              <a:chExt cx="3384376" cy="2299344"/>
            </a:xfrm>
          </p:grpSpPr>
          <p:pic>
            <p:nvPicPr>
              <p:cNvPr id="22" name="Picture 21">
                <a:extLst>
                  <a:ext uri="{FF2B5EF4-FFF2-40B4-BE49-F238E27FC236}">
                    <a16:creationId xmlns:a16="http://schemas.microsoft.com/office/drawing/2014/main" id="{1038FA8F-2A2B-3C83-DD46-36DEF3D5279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292080" y="3955813"/>
                <a:ext cx="3384376" cy="2299344"/>
              </a:xfrm>
              <a:prstGeom prst="roundRect">
                <a:avLst/>
              </a:prstGeom>
            </p:spPr>
          </p:pic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74EDB8F0-98A6-92AE-60B6-E2EFA28899CC}"/>
                  </a:ext>
                </a:extLst>
              </p:cNvPr>
              <p:cNvSpPr txBox="1"/>
              <p:nvPr/>
            </p:nvSpPr>
            <p:spPr>
              <a:xfrm>
                <a:off x="5511166" y="4158208"/>
                <a:ext cx="3096344" cy="3986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en-GB" sz="1600" dirty="0"/>
              </a:p>
            </p:txBody>
          </p:sp>
        </p:grp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D642034C-0EEA-7CB2-B79C-A6292CAB1E62}"/>
                </a:ext>
              </a:extLst>
            </p:cNvPr>
            <p:cNvSpPr txBox="1"/>
            <p:nvPr/>
          </p:nvSpPr>
          <p:spPr>
            <a:xfrm>
              <a:off x="4677574" y="4640586"/>
              <a:ext cx="3261712" cy="83099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GB" sz="1600" dirty="0">
                  <a:effectLst/>
                </a:rPr>
                <a:t>“</a:t>
              </a:r>
              <a:r>
                <a:rPr lang="en-GB" sz="1600" b="0" i="0" dirty="0">
                  <a:solidFill>
                    <a:srgbClr val="212121"/>
                  </a:solidFill>
                  <a:effectLst/>
                </a:rPr>
                <a:t>You don't need to worry about anything, just enjoy talking about what you're interested in</a:t>
              </a:r>
              <a:r>
                <a:rPr lang="en-GB" sz="1600" dirty="0">
                  <a:effectLst/>
                </a:rPr>
                <a:t>.”</a:t>
              </a: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F9A2653A-4E9A-26F3-AD79-C9A61ECC834B}"/>
              </a:ext>
            </a:extLst>
          </p:cNvPr>
          <p:cNvGrpSpPr/>
          <p:nvPr/>
        </p:nvGrpSpPr>
        <p:grpSpPr>
          <a:xfrm>
            <a:off x="3203848" y="4712082"/>
            <a:ext cx="3312993" cy="1762966"/>
            <a:chOff x="4644008" y="4315568"/>
            <a:chExt cx="3312993" cy="1952933"/>
          </a:xfrm>
        </p:grpSpPr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A0541788-FFA2-D078-CA92-2DF39A041B7B}"/>
                </a:ext>
              </a:extLst>
            </p:cNvPr>
            <p:cNvGrpSpPr/>
            <p:nvPr/>
          </p:nvGrpSpPr>
          <p:grpSpPr>
            <a:xfrm>
              <a:off x="4644008" y="4315568"/>
              <a:ext cx="3295278" cy="1952933"/>
              <a:chOff x="5292080" y="3955813"/>
              <a:chExt cx="3384376" cy="2299344"/>
            </a:xfrm>
          </p:grpSpPr>
          <p:pic>
            <p:nvPicPr>
              <p:cNvPr id="27" name="Picture 26">
                <a:extLst>
                  <a:ext uri="{FF2B5EF4-FFF2-40B4-BE49-F238E27FC236}">
                    <a16:creationId xmlns:a16="http://schemas.microsoft.com/office/drawing/2014/main" id="{31790BDF-4449-B760-79C7-14A36EC4C84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292080" y="3955813"/>
                <a:ext cx="3384376" cy="2299344"/>
              </a:xfrm>
              <a:prstGeom prst="roundRect">
                <a:avLst/>
              </a:prstGeom>
            </p:spPr>
          </p:pic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80E8EC7D-661E-8685-3B44-EB50614C1DC7}"/>
                  </a:ext>
                </a:extLst>
              </p:cNvPr>
              <p:cNvSpPr txBox="1"/>
              <p:nvPr/>
            </p:nvSpPr>
            <p:spPr>
              <a:xfrm>
                <a:off x="5511166" y="4158207"/>
                <a:ext cx="3096344" cy="532946"/>
              </a:xfrm>
              <a:prstGeom prst="round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en-GB" dirty="0"/>
              </a:p>
            </p:txBody>
          </p:sp>
        </p:grp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5F0E2C1F-B994-B52E-D989-E2E101BDB424}"/>
                </a:ext>
              </a:extLst>
            </p:cNvPr>
            <p:cNvSpPr txBox="1"/>
            <p:nvPr/>
          </p:nvSpPr>
          <p:spPr>
            <a:xfrm>
              <a:off x="4695289" y="4602791"/>
              <a:ext cx="3261712" cy="1018470"/>
            </a:xfrm>
            <a:prstGeom prst="round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GB" sz="1600" dirty="0">
                  <a:effectLst/>
                </a:rPr>
                <a:t>“P</a:t>
              </a:r>
              <a:r>
                <a:rPr lang="en-GB" sz="1600" b="0" i="0" dirty="0">
                  <a:effectLst/>
                </a:rPr>
                <a:t>ick a subject </a:t>
              </a:r>
              <a:r>
                <a:rPr lang="en-GB" sz="1600" b="0" i="0">
                  <a:effectLst/>
                </a:rPr>
                <a:t>you already </a:t>
              </a:r>
              <a:r>
                <a:rPr lang="en-GB" sz="1600" b="0" i="0" dirty="0">
                  <a:effectLst/>
                </a:rPr>
                <a:t>know lots about, so you are prepared for questions.”</a:t>
              </a:r>
              <a:endParaRPr lang="en-GB" sz="1600" dirty="0">
                <a:effectLst/>
              </a:endParaRPr>
            </a:p>
          </p:txBody>
        </p:sp>
      </p:grpSp>
      <p:pic>
        <p:nvPicPr>
          <p:cNvPr id="6" name="Picture 5" descr="A black x on a white background&#10;&#10;Description automatically generated">
            <a:extLst>
              <a:ext uri="{FF2B5EF4-FFF2-40B4-BE49-F238E27FC236}">
                <a16:creationId xmlns:a16="http://schemas.microsoft.com/office/drawing/2014/main" id="{35388C81-2D97-967F-C500-142277EF8CD8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12066" y="6192072"/>
            <a:ext cx="495300" cy="523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65958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C97A73-8511-DD43-BE87-4328925D31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1052736"/>
            <a:ext cx="7886700" cy="1008112"/>
          </a:xfrm>
        </p:spPr>
        <p:txBody>
          <a:bodyPr/>
          <a:lstStyle/>
          <a:p>
            <a:r>
              <a:rPr lang="en-US" b="1" i="1" dirty="0">
                <a:latin typeface="+mn-lt"/>
              </a:rPr>
              <a:t>Choosing your topic</a:t>
            </a:r>
            <a:br>
              <a:rPr lang="en-US" b="1" i="1" dirty="0">
                <a:latin typeface="+mn-lt"/>
              </a:rPr>
            </a:br>
            <a:r>
              <a:rPr lang="en-US" sz="2800" b="1" i="1" dirty="0">
                <a:solidFill>
                  <a:srgbClr val="E6141B"/>
                </a:solidFill>
                <a:latin typeface="+mn-lt"/>
              </a:rPr>
              <a:t>We agree!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AE7C02B-C5E1-7A4E-85E0-707A23B3F2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B758FB9-9D8A-6B4F-90F2-BDD3ED4206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ESB-RES-C171 </a:t>
            </a:r>
          </a:p>
          <a:p>
            <a:r>
              <a:rPr lang="en-US" dirty="0" smtClean="0"/>
              <a:t>L1G2-Speech to Connect-1.2-PPT-Choosing a topic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869DDC0-3EF1-4D47-B239-B6DE7EB0D2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4</a:t>
            </a:fld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5EC4341-E698-4CBB-97AA-CBCF8B41E038}"/>
              </a:ext>
            </a:extLst>
          </p:cNvPr>
          <p:cNvSpPr txBox="1"/>
          <p:nvPr/>
        </p:nvSpPr>
        <p:spPr>
          <a:xfrm>
            <a:off x="2113602" y="1557632"/>
            <a:ext cx="6408712" cy="461665"/>
          </a:xfrm>
          <a:prstGeom prst="rect">
            <a:avLst/>
          </a:prstGeom>
          <a:solidFill>
            <a:srgbClr val="FAD008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2400" b="1" i="1" dirty="0"/>
              <a:t>Choose a topic that you are already interested in!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37B9083-98CB-443E-BEE8-FB76CDDD9233}"/>
              </a:ext>
            </a:extLst>
          </p:cNvPr>
          <p:cNvSpPr txBox="1"/>
          <p:nvPr/>
        </p:nvSpPr>
        <p:spPr>
          <a:xfrm>
            <a:off x="395536" y="2163028"/>
            <a:ext cx="8126778" cy="19851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600"/>
              </a:spcAft>
            </a:pPr>
            <a:r>
              <a:rPr lang="en-GB" dirty="0"/>
              <a:t>We want you to </a:t>
            </a:r>
            <a:r>
              <a:rPr lang="en-GB" b="1" dirty="0"/>
              <a:t>enjoy</a:t>
            </a:r>
            <a:r>
              <a:rPr lang="en-GB" dirty="0"/>
              <a:t> planning, preparing and giving your talks. </a:t>
            </a:r>
          </a:p>
          <a:p>
            <a:pPr algn="just">
              <a:spcAft>
                <a:spcPts val="600"/>
              </a:spcAft>
            </a:pPr>
            <a:r>
              <a:rPr lang="en-GB" dirty="0"/>
              <a:t>This qualification is an opportunity for you to </a:t>
            </a:r>
            <a:r>
              <a:rPr lang="en-GB" b="1" dirty="0"/>
              <a:t>direct your own learning </a:t>
            </a:r>
            <a:r>
              <a:rPr lang="en-GB" dirty="0"/>
              <a:t>and to </a:t>
            </a:r>
            <a:r>
              <a:rPr lang="en-GB" b="1" dirty="0"/>
              <a:t>make your own decisions</a:t>
            </a:r>
            <a:r>
              <a:rPr lang="en-GB" dirty="0"/>
              <a:t> about the content of your assessment. </a:t>
            </a:r>
          </a:p>
          <a:p>
            <a:pPr algn="just">
              <a:spcAft>
                <a:spcPts val="600"/>
              </a:spcAft>
            </a:pPr>
            <a:r>
              <a:rPr lang="en-GB" dirty="0"/>
              <a:t>It’s </a:t>
            </a:r>
            <a:r>
              <a:rPr lang="en-GB" b="1" dirty="0"/>
              <a:t>definitely better if you talk about something you are genuinely interested in</a:t>
            </a:r>
            <a:r>
              <a:rPr lang="en-GB" dirty="0"/>
              <a:t>, for example:</a:t>
            </a:r>
          </a:p>
          <a:p>
            <a:endParaRPr lang="en-GB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060D1550-B279-49A9-8C95-5727B78D7E63}"/>
              </a:ext>
            </a:extLst>
          </p:cNvPr>
          <p:cNvGrpSpPr/>
          <p:nvPr/>
        </p:nvGrpSpPr>
        <p:grpSpPr>
          <a:xfrm>
            <a:off x="6153149" y="4311472"/>
            <a:ext cx="2530602" cy="1865250"/>
            <a:chOff x="5292080" y="3955813"/>
            <a:chExt cx="3384376" cy="2299344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99EADD4E-76A6-4152-9615-3E29A388928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92080" y="3955813"/>
              <a:ext cx="3384376" cy="2299344"/>
            </a:xfrm>
            <a:prstGeom prst="rect">
              <a:avLst/>
            </a:prstGeom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1435C115-CDF7-4C97-8BEA-AB04F07352D1}"/>
                </a:ext>
              </a:extLst>
            </p:cNvPr>
            <p:cNvSpPr txBox="1"/>
            <p:nvPr/>
          </p:nvSpPr>
          <p:spPr>
            <a:xfrm>
              <a:off x="5511166" y="4158208"/>
              <a:ext cx="3096344" cy="3623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n-GB" sz="1400" dirty="0"/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AAD0D7D7-E35D-4C7F-8A04-6F6A24DC2758}"/>
              </a:ext>
            </a:extLst>
          </p:cNvPr>
          <p:cNvSpPr txBox="1"/>
          <p:nvPr/>
        </p:nvSpPr>
        <p:spPr>
          <a:xfrm>
            <a:off x="6246708" y="4486867"/>
            <a:ext cx="2397028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600" dirty="0"/>
              <a:t>Have a discussion now with a partner/in your group – tell each other what your interests are.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AA747ED-49B4-48C2-935F-2762FBE7CC75}"/>
              </a:ext>
            </a:extLst>
          </p:cNvPr>
          <p:cNvSpPr txBox="1"/>
          <p:nvPr/>
        </p:nvSpPr>
        <p:spPr>
          <a:xfrm rot="20737028">
            <a:off x="468882" y="4233830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E6141B"/>
                </a:solidFill>
              </a:rPr>
              <a:t>Dinosaurs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A48E368-0D30-4C03-B1D5-084746EDB410}"/>
              </a:ext>
            </a:extLst>
          </p:cNvPr>
          <p:cNvSpPr txBox="1"/>
          <p:nvPr/>
        </p:nvSpPr>
        <p:spPr>
          <a:xfrm rot="21265729">
            <a:off x="4028390" y="5578519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C3D821"/>
                </a:solidFill>
              </a:rPr>
              <a:t>Karate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5084EB7-B4FD-4DDC-AAA6-044A297D4D92}"/>
              </a:ext>
            </a:extLst>
          </p:cNvPr>
          <p:cNvSpPr txBox="1"/>
          <p:nvPr/>
        </p:nvSpPr>
        <p:spPr>
          <a:xfrm rot="442266">
            <a:off x="2578671" y="4239967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F58B1D"/>
                </a:solidFill>
              </a:rPr>
              <a:t>An inspirational person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7277311-628C-4D24-B029-7A84A39036A1}"/>
              </a:ext>
            </a:extLst>
          </p:cNvPr>
          <p:cNvSpPr txBox="1"/>
          <p:nvPr/>
        </p:nvSpPr>
        <p:spPr>
          <a:xfrm rot="600552">
            <a:off x="919360" y="5202260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FAD008"/>
                </a:solidFill>
              </a:rPr>
              <a:t>The Solar System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7A5FBB63-7C8E-0937-6DA1-C519448FF7B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8624" y="4372922"/>
            <a:ext cx="647130" cy="78427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9765A87F-27C6-2C77-5D4D-636B25865A2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828418">
            <a:off x="468996" y="5554365"/>
            <a:ext cx="2666314" cy="546269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959DF4E2-492A-6B8B-0D5C-AFC8BB5B97A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810565" y="3868935"/>
            <a:ext cx="1053007" cy="1099124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5E5688B5-C9AB-DC97-B7E1-EB95741AA01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791390" y="5074496"/>
            <a:ext cx="1019175" cy="115252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B8ED6B6-5F59-B725-AB6E-E5B8A471CC1F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521919" y="6270899"/>
            <a:ext cx="495300" cy="523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11197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5CB04D-8794-492A-9BA1-E0A7C8E0F1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8308" y="970000"/>
            <a:ext cx="8424936" cy="1325563"/>
          </a:xfrm>
        </p:spPr>
        <p:txBody>
          <a:bodyPr/>
          <a:lstStyle/>
          <a:p>
            <a:r>
              <a:rPr lang="en-GB" b="1" i="1" dirty="0">
                <a:latin typeface="+mn-lt"/>
              </a:rPr>
              <a:t>If you could put your interests into categories, what might they be?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B643742-9ED0-48A3-8B33-873D34FF21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AB324D4-4BFE-46C6-B6B2-246349C80B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ESB-RES-C171 </a:t>
            </a:r>
          </a:p>
          <a:p>
            <a:r>
              <a:rPr lang="en-US" dirty="0" smtClean="0"/>
              <a:t>L1G2-Speech to Connect-1.2-PPT-Choosing a topic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B3DE195-6469-4190-A093-9F3DDD1F80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5</a:t>
            </a:fld>
            <a:endParaRPr lang="en-GB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7E700F02-D128-443E-A8B4-12E381958592}"/>
              </a:ext>
            </a:extLst>
          </p:cNvPr>
          <p:cNvGrpSpPr/>
          <p:nvPr/>
        </p:nvGrpSpPr>
        <p:grpSpPr>
          <a:xfrm>
            <a:off x="323528" y="2178371"/>
            <a:ext cx="4464496" cy="3791447"/>
            <a:chOff x="467544" y="2546862"/>
            <a:chExt cx="4464496" cy="3791447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79635384-91D1-4D74-BF86-8456489AFC56}"/>
                </a:ext>
              </a:extLst>
            </p:cNvPr>
            <p:cNvGrpSpPr/>
            <p:nvPr/>
          </p:nvGrpSpPr>
          <p:grpSpPr>
            <a:xfrm>
              <a:off x="467544" y="2546862"/>
              <a:ext cx="4464496" cy="3791447"/>
              <a:chOff x="5292080" y="3955813"/>
              <a:chExt cx="3384376" cy="2299344"/>
            </a:xfrm>
          </p:grpSpPr>
          <p:pic>
            <p:nvPicPr>
              <p:cNvPr id="7" name="Picture 6">
                <a:extLst>
                  <a:ext uri="{FF2B5EF4-FFF2-40B4-BE49-F238E27FC236}">
                    <a16:creationId xmlns:a16="http://schemas.microsoft.com/office/drawing/2014/main" id="{9C35FAEE-C333-40BD-AE3D-F79992708DF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292080" y="3955813"/>
                <a:ext cx="3384376" cy="2299344"/>
              </a:xfrm>
              <a:prstGeom prst="rect">
                <a:avLst/>
              </a:prstGeom>
            </p:spPr>
          </p:pic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441CCF18-5171-4098-9477-2F67F4199FA2}"/>
                  </a:ext>
                </a:extLst>
              </p:cNvPr>
              <p:cNvSpPr txBox="1"/>
              <p:nvPr/>
            </p:nvSpPr>
            <p:spPr>
              <a:xfrm>
                <a:off x="5511166" y="4158208"/>
                <a:ext cx="309634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en-GB" dirty="0"/>
              </a:p>
            </p:txBody>
          </p:sp>
        </p:grp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93725CB7-8292-489F-BD48-ACD5390BA490}"/>
                </a:ext>
              </a:extLst>
            </p:cNvPr>
            <p:cNvSpPr txBox="1"/>
            <p:nvPr/>
          </p:nvSpPr>
          <p:spPr>
            <a:xfrm>
              <a:off x="792067" y="2780928"/>
              <a:ext cx="3815450" cy="258532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GB" dirty="0"/>
                <a:t>Thinking about all the interests you have discussed together, could you put them into categories? </a:t>
              </a:r>
            </a:p>
            <a:p>
              <a:pPr algn="ctr"/>
              <a:endParaRPr lang="en-GB" dirty="0"/>
            </a:p>
            <a:p>
              <a:pPr algn="ctr"/>
              <a:r>
                <a:rPr lang="en-GB" dirty="0"/>
                <a:t>For example, one might be: </a:t>
              </a:r>
            </a:p>
            <a:p>
              <a:pPr algn="ctr"/>
              <a:endParaRPr lang="en-GB" dirty="0"/>
            </a:p>
            <a:p>
              <a:pPr marL="285750" indent="-285750" algn="ctr">
                <a:buFont typeface="Arial" panose="020B0604020202020204" pitchFamily="34" charset="0"/>
                <a:buChar char="•"/>
              </a:pPr>
              <a:r>
                <a:rPr lang="en-GB" i="1" dirty="0">
                  <a:solidFill>
                    <a:srgbClr val="F58B1D"/>
                  </a:solidFill>
                </a:rPr>
                <a:t>Something I enjoy learning about</a:t>
              </a:r>
            </a:p>
            <a:p>
              <a:pPr marL="285750" indent="-285750" algn="ctr">
                <a:buFont typeface="Arial" panose="020B0604020202020204" pitchFamily="34" charset="0"/>
                <a:buChar char="•"/>
              </a:pPr>
              <a:endParaRPr lang="en-GB" dirty="0"/>
            </a:p>
            <a:p>
              <a:pPr algn="ctr"/>
              <a:r>
                <a:rPr lang="en-GB" dirty="0"/>
                <a:t>What else can you think of?</a:t>
              </a:r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AA72CEF3-4AAA-4F56-859E-FC2CB505721A}"/>
              </a:ext>
            </a:extLst>
          </p:cNvPr>
          <p:cNvSpPr txBox="1"/>
          <p:nvPr/>
        </p:nvSpPr>
        <p:spPr>
          <a:xfrm>
            <a:off x="5497860" y="2127141"/>
            <a:ext cx="3322612" cy="830997"/>
          </a:xfrm>
          <a:prstGeom prst="rect">
            <a:avLst/>
          </a:prstGeom>
          <a:solidFill>
            <a:srgbClr val="C3D82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600" dirty="0"/>
              <a:t>Did you think of any of these?</a:t>
            </a:r>
          </a:p>
          <a:p>
            <a:pPr algn="ctr"/>
            <a:r>
              <a:rPr lang="en-GB" sz="1600" dirty="0"/>
              <a:t>I bet you thought of loads that we have missed.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9D03621-D218-4BA4-9841-51036DF88A20}"/>
              </a:ext>
            </a:extLst>
          </p:cNvPr>
          <p:cNvSpPr txBox="1"/>
          <p:nvPr/>
        </p:nvSpPr>
        <p:spPr>
          <a:xfrm>
            <a:off x="5322962" y="3186348"/>
            <a:ext cx="367240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GB" sz="1600" dirty="0"/>
              <a:t>Something I enjoy learning about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1600" dirty="0"/>
              <a:t>A hobby I have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1600" dirty="0"/>
              <a:t>A game I enjoy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1600" dirty="0"/>
              <a:t>A place I am interested in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1600" dirty="0"/>
              <a:t>A time in history I find interesting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1600" dirty="0"/>
              <a:t>Something that I collect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1600" dirty="0"/>
              <a:t>A person I admire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1600" dirty="0"/>
              <a:t>An issue I feel strongly about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1600" dirty="0"/>
              <a:t>Something I think other people need to know more about</a:t>
            </a:r>
          </a:p>
        </p:txBody>
      </p:sp>
      <p:pic>
        <p:nvPicPr>
          <p:cNvPr id="13" name="Picture 12" descr="A black x on a white background&#10;&#10;Description automatically generated">
            <a:extLst>
              <a:ext uri="{FF2B5EF4-FFF2-40B4-BE49-F238E27FC236}">
                <a16:creationId xmlns:a16="http://schemas.microsoft.com/office/drawing/2014/main" id="{67C63057-93B4-7451-B7C5-E95AFECB7D1B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71186" y="6330020"/>
            <a:ext cx="495300" cy="523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00302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C97A73-8511-DD43-BE87-4328925D31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0708" y="1196752"/>
            <a:ext cx="7886700" cy="720080"/>
          </a:xfrm>
        </p:spPr>
        <p:txBody>
          <a:bodyPr/>
          <a:lstStyle/>
          <a:p>
            <a:r>
              <a:rPr lang="en-US" b="1" i="1" dirty="0">
                <a:latin typeface="+mn-lt"/>
              </a:rPr>
              <a:t>Generating ideas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AE7C02B-C5E1-7A4E-85E0-707A23B3F2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B758FB9-9D8A-6B4F-90F2-BDD3ED4206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ESB-RES-C171 </a:t>
            </a:r>
          </a:p>
          <a:p>
            <a:r>
              <a:rPr lang="en-US" dirty="0" smtClean="0"/>
              <a:t>L1G2-Speech to Connect-1.2-PPT-Choosing a topic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869DDC0-3EF1-4D47-B239-B6DE7EB0D2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6</a:t>
            </a:fld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6D26163-0D34-4360-B85B-69B7F5871BD2}"/>
              </a:ext>
            </a:extLst>
          </p:cNvPr>
          <p:cNvSpPr txBox="1"/>
          <p:nvPr/>
        </p:nvSpPr>
        <p:spPr>
          <a:xfrm>
            <a:off x="433980" y="2102947"/>
            <a:ext cx="3672408" cy="2862322"/>
          </a:xfrm>
          <a:prstGeom prst="rect">
            <a:avLst/>
          </a:prstGeom>
          <a:solidFill>
            <a:srgbClr val="C3D82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GB" dirty="0"/>
              <a:t>Something I enjoy learning about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/>
              <a:t>A hobby I have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/>
              <a:t>A game I enjoy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/>
              <a:t>A place I am interested in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/>
              <a:t>A time in history I find interesting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/>
              <a:t>Something that I collect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/>
              <a:t>A person I admire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/>
              <a:t>An issue I feel strongly about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/>
              <a:t>Something I think other people need to know more about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05F8B51-57DC-4C01-879E-653384BAB36A}"/>
              </a:ext>
            </a:extLst>
          </p:cNvPr>
          <p:cNvSpPr txBox="1"/>
          <p:nvPr/>
        </p:nvSpPr>
        <p:spPr>
          <a:xfrm>
            <a:off x="5153028" y="2102947"/>
            <a:ext cx="352839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Spend some time now thinking independently about these different categories of interests. </a:t>
            </a:r>
          </a:p>
          <a:p>
            <a:endParaRPr lang="en-GB" dirty="0"/>
          </a:p>
          <a:p>
            <a:r>
              <a:rPr lang="en-GB" dirty="0"/>
              <a:t>Note down any ideas that pop into your head about topics you might want to give your talk on. </a:t>
            </a:r>
          </a:p>
          <a:p>
            <a:endParaRPr lang="en-GB" dirty="0"/>
          </a:p>
          <a:p>
            <a:r>
              <a:rPr lang="en-GB" dirty="0"/>
              <a:t>You can use the page in your workbook to collect your ideas.</a:t>
            </a:r>
          </a:p>
        </p:txBody>
      </p:sp>
      <p:pic>
        <p:nvPicPr>
          <p:cNvPr id="8" name="Picture 7" descr="A black x on a white background&#10;&#10;Description automatically generated">
            <a:extLst>
              <a:ext uri="{FF2B5EF4-FFF2-40B4-BE49-F238E27FC236}">
                <a16:creationId xmlns:a16="http://schemas.microsoft.com/office/drawing/2014/main" id="{080B4ACE-32A8-C8D6-2AE8-027243EAF8BC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12066" y="6261046"/>
            <a:ext cx="495300" cy="523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05482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C97A73-8511-DD43-BE87-4328925D31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1124744"/>
            <a:ext cx="7886700" cy="792088"/>
          </a:xfrm>
        </p:spPr>
        <p:txBody>
          <a:bodyPr/>
          <a:lstStyle/>
          <a:p>
            <a:r>
              <a:rPr lang="en-US" b="1" i="1" dirty="0">
                <a:latin typeface="+mn-lt"/>
              </a:rPr>
              <a:t>Deciding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AE7C02B-C5E1-7A4E-85E0-707A23B3F2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B758FB9-9D8A-6B4F-90F2-BDD3ED4206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ESB-RES-C171 </a:t>
            </a:r>
          </a:p>
          <a:p>
            <a:r>
              <a:rPr lang="en-US" dirty="0" smtClean="0"/>
              <a:t>L1G2-Speech to Connect-1.2-PPT-Choosing a topic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869DDC0-3EF1-4D47-B239-B6DE7EB0D2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7</a:t>
            </a:fld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B3A210E-BA66-451C-BD5E-EE70030A21D9}"/>
              </a:ext>
            </a:extLst>
          </p:cNvPr>
          <p:cNvSpPr txBox="1"/>
          <p:nvPr/>
        </p:nvSpPr>
        <p:spPr>
          <a:xfrm>
            <a:off x="353548" y="2004825"/>
            <a:ext cx="8636525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To help you decide which topic to focus on for your presentation, choose three to try out on a partner.</a:t>
            </a:r>
          </a:p>
          <a:p>
            <a:endParaRPr lang="en-GB" sz="1600" dirty="0"/>
          </a:p>
          <a:p>
            <a:r>
              <a:rPr lang="en-GB" sz="1600" dirty="0"/>
              <a:t>Talk for 30 seconds about each topic – then rate each one on these points:</a:t>
            </a:r>
          </a:p>
          <a:p>
            <a:pPr marL="342900" indent="-342900">
              <a:buFont typeface="+mj-lt"/>
              <a:buAutoNum type="arabicPeriod"/>
            </a:pPr>
            <a:endParaRPr lang="en-GB" sz="1600" dirty="0"/>
          </a:p>
          <a:p>
            <a:pPr marL="342900" indent="-342900">
              <a:buFont typeface="+mj-lt"/>
              <a:buAutoNum type="arabicPeriod"/>
            </a:pPr>
            <a:r>
              <a:rPr lang="en-GB" sz="1600" dirty="0"/>
              <a:t>How much you enjoy talking about it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1600" dirty="0"/>
              <a:t>How interesting you (or your partner) think the topic is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1600" dirty="0"/>
              <a:t>How easy it was to talk about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4CA3B239-A5C5-49DE-8C97-AB7BAD9FF711}"/>
              </a:ext>
            </a:extLst>
          </p:cNvPr>
          <p:cNvGrpSpPr/>
          <p:nvPr/>
        </p:nvGrpSpPr>
        <p:grpSpPr>
          <a:xfrm>
            <a:off x="551593" y="4164867"/>
            <a:ext cx="8040813" cy="1198003"/>
            <a:chOff x="5292080" y="2348880"/>
            <a:chExt cx="3840265" cy="811833"/>
          </a:xfrm>
        </p:grpSpPr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7E6CE730-9A11-4B75-B3B5-3FD4099D6ACB}"/>
                </a:ext>
              </a:extLst>
            </p:cNvPr>
            <p:cNvCxnSpPr/>
            <p:nvPr/>
          </p:nvCxnSpPr>
          <p:spPr>
            <a:xfrm>
              <a:off x="5672708" y="2636912"/>
              <a:ext cx="3075756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B9DEA6C2-F88F-4CF0-BA88-818700948083}"/>
                </a:ext>
              </a:extLst>
            </p:cNvPr>
            <p:cNvCxnSpPr/>
            <p:nvPr/>
          </p:nvCxnSpPr>
          <p:spPr>
            <a:xfrm>
              <a:off x="5672708" y="2348880"/>
              <a:ext cx="0" cy="504056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95B8303F-F8E9-4229-B4D5-DA6A429E7559}"/>
                </a:ext>
              </a:extLst>
            </p:cNvPr>
            <p:cNvCxnSpPr/>
            <p:nvPr/>
          </p:nvCxnSpPr>
          <p:spPr>
            <a:xfrm>
              <a:off x="7236296" y="2348880"/>
              <a:ext cx="0" cy="504056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E978236B-7DD4-4457-B98C-6AC3954B44EE}"/>
                </a:ext>
              </a:extLst>
            </p:cNvPr>
            <p:cNvCxnSpPr/>
            <p:nvPr/>
          </p:nvCxnSpPr>
          <p:spPr>
            <a:xfrm>
              <a:off x="8748464" y="2348880"/>
              <a:ext cx="0" cy="504056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A0E0923E-3F0A-4A62-A461-4D5F159DDD41}"/>
                </a:ext>
              </a:extLst>
            </p:cNvPr>
            <p:cNvSpPr txBox="1"/>
            <p:nvPr/>
          </p:nvSpPr>
          <p:spPr>
            <a:xfrm>
              <a:off x="5292080" y="2852936"/>
              <a:ext cx="86409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/>
                <a:t>Not at all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8EE3CE20-C761-46D3-B6E8-BCA33DF3A012}"/>
                </a:ext>
              </a:extLst>
            </p:cNvPr>
            <p:cNvSpPr txBox="1"/>
            <p:nvPr/>
          </p:nvSpPr>
          <p:spPr>
            <a:xfrm>
              <a:off x="6820404" y="2852934"/>
              <a:ext cx="86409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/>
                <a:t>A bit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CAA2FC25-6B79-4335-94DA-E6CD7B1E8755}"/>
                </a:ext>
              </a:extLst>
            </p:cNvPr>
            <p:cNvSpPr txBox="1"/>
            <p:nvPr/>
          </p:nvSpPr>
          <p:spPr>
            <a:xfrm>
              <a:off x="8268249" y="2852935"/>
              <a:ext cx="864096" cy="2085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/>
                <a:t>Loads</a:t>
              </a:r>
            </a:p>
          </p:txBody>
        </p:sp>
      </p:grpSp>
      <p:pic>
        <p:nvPicPr>
          <p:cNvPr id="9" name="Picture 8">
            <a:extLst>
              <a:ext uri="{FF2B5EF4-FFF2-40B4-BE49-F238E27FC236}">
                <a16:creationId xmlns:a16="http://schemas.microsoft.com/office/drawing/2014/main" id="{10B92F0B-DA7D-0452-4BD4-8DC6113012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6172" y="5171500"/>
            <a:ext cx="800100" cy="962025"/>
          </a:xfrm>
          <a:prstGeom prst="ellipse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6124267B-1D36-1982-0958-2042F3F360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48203" y="5214363"/>
            <a:ext cx="962025" cy="876300"/>
          </a:xfrm>
          <a:prstGeom prst="ellipse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0C2B8E88-8A9B-21E0-C925-FAFEAB75CE5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00588" y="5252851"/>
            <a:ext cx="443675" cy="709880"/>
          </a:xfrm>
          <a:prstGeom prst="rect">
            <a:avLst/>
          </a:prstGeom>
        </p:spPr>
      </p:pic>
      <p:sp>
        <p:nvSpPr>
          <p:cNvPr id="20" name="Oval 33">
            <a:extLst>
              <a:ext uri="{FF2B5EF4-FFF2-40B4-BE49-F238E27FC236}">
                <a16:creationId xmlns:a16="http://schemas.microsoft.com/office/drawing/2014/main" id="{307AE1B1-1E6F-807B-4C18-B33E081A4A8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71801" y="2512289"/>
            <a:ext cx="1235075" cy="1235075"/>
          </a:xfrm>
          <a:prstGeom prst="ellipse">
            <a:avLst/>
          </a:prstGeom>
          <a:solidFill>
            <a:srgbClr val="FF0000"/>
          </a:solidFill>
          <a:ln w="28575">
            <a:noFill/>
            <a:round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anchor="ctr"/>
          <a:lstStyle/>
          <a:p>
            <a:pPr algn="ctr"/>
            <a:r>
              <a:rPr lang="en-GB" sz="4400" dirty="0">
                <a:solidFill>
                  <a:schemeClr val="accent3"/>
                </a:solidFill>
              </a:rPr>
              <a:t>End</a:t>
            </a:r>
          </a:p>
        </p:txBody>
      </p:sp>
      <p:sp>
        <p:nvSpPr>
          <p:cNvPr id="21" name="Oval 32">
            <a:extLst>
              <a:ext uri="{FF2B5EF4-FFF2-40B4-BE49-F238E27FC236}">
                <a16:creationId xmlns:a16="http://schemas.microsoft.com/office/drawing/2014/main" id="{681C9AD7-C692-0CCD-4630-CFBF3289982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71801" y="2512289"/>
            <a:ext cx="1235075" cy="1235075"/>
          </a:xfrm>
          <a:prstGeom prst="ellipse">
            <a:avLst/>
          </a:prstGeom>
          <a:solidFill>
            <a:srgbClr val="FF0000"/>
          </a:solidFill>
          <a:ln w="28575">
            <a:noFill/>
            <a:round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anchor="ctr"/>
          <a:lstStyle/>
          <a:p>
            <a:pPr algn="ctr"/>
            <a:r>
              <a:rPr lang="en-GB" sz="4400">
                <a:solidFill>
                  <a:schemeClr val="accent3"/>
                </a:solidFill>
              </a:rPr>
              <a:t>1</a:t>
            </a:r>
          </a:p>
        </p:txBody>
      </p:sp>
      <p:sp>
        <p:nvSpPr>
          <p:cNvPr id="22" name="Oval 31">
            <a:extLst>
              <a:ext uri="{FF2B5EF4-FFF2-40B4-BE49-F238E27FC236}">
                <a16:creationId xmlns:a16="http://schemas.microsoft.com/office/drawing/2014/main" id="{2DD32B9E-10CF-3F2D-699C-0B3743CCB27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71801" y="2512289"/>
            <a:ext cx="1235075" cy="1235075"/>
          </a:xfrm>
          <a:prstGeom prst="ellipse">
            <a:avLst/>
          </a:prstGeom>
          <a:solidFill>
            <a:srgbClr val="FF0000"/>
          </a:solidFill>
          <a:ln w="28575">
            <a:noFill/>
            <a:round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anchor="ctr"/>
          <a:lstStyle/>
          <a:p>
            <a:pPr algn="ctr"/>
            <a:r>
              <a:rPr lang="en-GB" sz="4400">
                <a:solidFill>
                  <a:schemeClr val="accent3"/>
                </a:solidFill>
              </a:rPr>
              <a:t>2</a:t>
            </a:r>
          </a:p>
        </p:txBody>
      </p:sp>
      <p:sp>
        <p:nvSpPr>
          <p:cNvPr id="24" name="Oval 30">
            <a:extLst>
              <a:ext uri="{FF2B5EF4-FFF2-40B4-BE49-F238E27FC236}">
                <a16:creationId xmlns:a16="http://schemas.microsoft.com/office/drawing/2014/main" id="{0A4B7732-EC4D-8148-7927-C152897439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71801" y="2512289"/>
            <a:ext cx="1235075" cy="1235075"/>
          </a:xfrm>
          <a:prstGeom prst="ellipse">
            <a:avLst/>
          </a:prstGeom>
          <a:solidFill>
            <a:srgbClr val="FF0000"/>
          </a:solidFill>
          <a:ln w="28575">
            <a:noFill/>
            <a:round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anchor="ctr"/>
          <a:lstStyle/>
          <a:p>
            <a:pPr algn="ctr"/>
            <a:r>
              <a:rPr lang="en-GB" sz="4400">
                <a:solidFill>
                  <a:schemeClr val="accent3"/>
                </a:solidFill>
              </a:rPr>
              <a:t>3</a:t>
            </a:r>
          </a:p>
        </p:txBody>
      </p:sp>
      <p:sp>
        <p:nvSpPr>
          <p:cNvPr id="25" name="Oval 29">
            <a:extLst>
              <a:ext uri="{FF2B5EF4-FFF2-40B4-BE49-F238E27FC236}">
                <a16:creationId xmlns:a16="http://schemas.microsoft.com/office/drawing/2014/main" id="{6D6958C4-15F7-E0D1-7774-E1BBB4ABBB8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71801" y="2512289"/>
            <a:ext cx="1235075" cy="1235075"/>
          </a:xfrm>
          <a:prstGeom prst="ellipse">
            <a:avLst/>
          </a:prstGeom>
          <a:solidFill>
            <a:srgbClr val="FF0000"/>
          </a:solidFill>
          <a:ln w="28575">
            <a:noFill/>
            <a:round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anchor="ctr"/>
          <a:lstStyle/>
          <a:p>
            <a:pPr algn="ctr"/>
            <a:r>
              <a:rPr lang="en-GB" sz="4400">
                <a:solidFill>
                  <a:schemeClr val="accent3"/>
                </a:solidFill>
              </a:rPr>
              <a:t>4</a:t>
            </a:r>
          </a:p>
        </p:txBody>
      </p:sp>
      <p:sp>
        <p:nvSpPr>
          <p:cNvPr id="26" name="Oval 28">
            <a:extLst>
              <a:ext uri="{FF2B5EF4-FFF2-40B4-BE49-F238E27FC236}">
                <a16:creationId xmlns:a16="http://schemas.microsoft.com/office/drawing/2014/main" id="{9FFFB1DD-E24A-C300-B144-B7005A94020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71801" y="2512289"/>
            <a:ext cx="1235075" cy="1235075"/>
          </a:xfrm>
          <a:prstGeom prst="ellipse">
            <a:avLst/>
          </a:prstGeom>
          <a:solidFill>
            <a:srgbClr val="FF0000"/>
          </a:solidFill>
          <a:ln w="28575">
            <a:noFill/>
            <a:round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anchor="ctr"/>
          <a:lstStyle/>
          <a:p>
            <a:pPr algn="ctr"/>
            <a:r>
              <a:rPr lang="en-GB" sz="4400">
                <a:solidFill>
                  <a:schemeClr val="accent3"/>
                </a:solidFill>
              </a:rPr>
              <a:t>5</a:t>
            </a:r>
          </a:p>
        </p:txBody>
      </p:sp>
      <p:sp>
        <p:nvSpPr>
          <p:cNvPr id="27" name="Oval 27">
            <a:extLst>
              <a:ext uri="{FF2B5EF4-FFF2-40B4-BE49-F238E27FC236}">
                <a16:creationId xmlns:a16="http://schemas.microsoft.com/office/drawing/2014/main" id="{4D4D3C35-943C-DFD2-5321-5D025CF5E0D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71801" y="2512289"/>
            <a:ext cx="1235075" cy="1235075"/>
          </a:xfrm>
          <a:prstGeom prst="ellipse">
            <a:avLst/>
          </a:prstGeom>
          <a:solidFill>
            <a:srgbClr val="FF0000"/>
          </a:solidFill>
          <a:ln w="28575">
            <a:noFill/>
            <a:round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anchor="ctr"/>
          <a:lstStyle/>
          <a:p>
            <a:pPr algn="ctr"/>
            <a:r>
              <a:rPr lang="en-GB" sz="4400">
                <a:solidFill>
                  <a:schemeClr val="accent3"/>
                </a:solidFill>
              </a:rPr>
              <a:t>6</a:t>
            </a:r>
          </a:p>
        </p:txBody>
      </p:sp>
      <p:sp>
        <p:nvSpPr>
          <p:cNvPr id="28" name="Oval 26">
            <a:extLst>
              <a:ext uri="{FF2B5EF4-FFF2-40B4-BE49-F238E27FC236}">
                <a16:creationId xmlns:a16="http://schemas.microsoft.com/office/drawing/2014/main" id="{0124AC71-3494-65DE-0384-ED3447AC7C8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71801" y="2512289"/>
            <a:ext cx="1235075" cy="1235075"/>
          </a:xfrm>
          <a:prstGeom prst="ellipse">
            <a:avLst/>
          </a:prstGeom>
          <a:solidFill>
            <a:srgbClr val="FF0000"/>
          </a:solidFill>
          <a:ln w="28575">
            <a:noFill/>
            <a:round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anchor="ctr"/>
          <a:lstStyle/>
          <a:p>
            <a:pPr algn="ctr"/>
            <a:r>
              <a:rPr lang="en-GB" sz="4400">
                <a:solidFill>
                  <a:schemeClr val="accent3"/>
                </a:solidFill>
              </a:rPr>
              <a:t>7</a:t>
            </a:r>
          </a:p>
        </p:txBody>
      </p:sp>
      <p:sp>
        <p:nvSpPr>
          <p:cNvPr id="29" name="Oval 25">
            <a:extLst>
              <a:ext uri="{FF2B5EF4-FFF2-40B4-BE49-F238E27FC236}">
                <a16:creationId xmlns:a16="http://schemas.microsoft.com/office/drawing/2014/main" id="{A0EE90D5-9DE3-FFC7-9BFA-54E8A870B80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71801" y="2512289"/>
            <a:ext cx="1235075" cy="1235075"/>
          </a:xfrm>
          <a:prstGeom prst="ellipse">
            <a:avLst/>
          </a:prstGeom>
          <a:solidFill>
            <a:srgbClr val="FF0000"/>
          </a:solidFill>
          <a:ln w="28575">
            <a:noFill/>
            <a:round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anchor="ctr"/>
          <a:lstStyle/>
          <a:p>
            <a:pPr algn="ctr"/>
            <a:r>
              <a:rPr lang="en-GB" sz="4400">
                <a:solidFill>
                  <a:schemeClr val="accent3"/>
                </a:solidFill>
              </a:rPr>
              <a:t>8</a:t>
            </a:r>
          </a:p>
        </p:txBody>
      </p:sp>
      <p:sp>
        <p:nvSpPr>
          <p:cNvPr id="30" name="Oval 24">
            <a:extLst>
              <a:ext uri="{FF2B5EF4-FFF2-40B4-BE49-F238E27FC236}">
                <a16:creationId xmlns:a16="http://schemas.microsoft.com/office/drawing/2014/main" id="{3380D531-47F3-C903-39F5-7CF3D0F28C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71801" y="2512289"/>
            <a:ext cx="1235075" cy="1235075"/>
          </a:xfrm>
          <a:prstGeom prst="ellipse">
            <a:avLst/>
          </a:prstGeom>
          <a:solidFill>
            <a:srgbClr val="FF0000"/>
          </a:solidFill>
          <a:ln w="28575">
            <a:noFill/>
            <a:round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anchor="ctr"/>
          <a:lstStyle/>
          <a:p>
            <a:pPr algn="ctr"/>
            <a:r>
              <a:rPr lang="en-GB" sz="4400">
                <a:solidFill>
                  <a:schemeClr val="accent3"/>
                </a:solidFill>
              </a:rPr>
              <a:t>9</a:t>
            </a:r>
          </a:p>
        </p:txBody>
      </p:sp>
      <p:sp>
        <p:nvSpPr>
          <p:cNvPr id="31" name="Oval 23">
            <a:extLst>
              <a:ext uri="{FF2B5EF4-FFF2-40B4-BE49-F238E27FC236}">
                <a16:creationId xmlns:a16="http://schemas.microsoft.com/office/drawing/2014/main" id="{17D65558-C3EF-C725-4826-892E023372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71801" y="2512289"/>
            <a:ext cx="1235075" cy="1235075"/>
          </a:xfrm>
          <a:prstGeom prst="ellipse">
            <a:avLst/>
          </a:prstGeom>
          <a:solidFill>
            <a:srgbClr val="FF0000"/>
          </a:solidFill>
          <a:ln w="28575">
            <a:noFill/>
            <a:round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anchor="ctr"/>
          <a:lstStyle/>
          <a:p>
            <a:pPr algn="ctr"/>
            <a:r>
              <a:rPr lang="en-GB" sz="4400">
                <a:solidFill>
                  <a:schemeClr val="accent3"/>
                </a:solidFill>
              </a:rPr>
              <a:t>10</a:t>
            </a:r>
          </a:p>
        </p:txBody>
      </p:sp>
      <p:sp>
        <p:nvSpPr>
          <p:cNvPr id="32" name="Oval 22">
            <a:extLst>
              <a:ext uri="{FF2B5EF4-FFF2-40B4-BE49-F238E27FC236}">
                <a16:creationId xmlns:a16="http://schemas.microsoft.com/office/drawing/2014/main" id="{06C71A29-55E5-9BD3-0393-2955A19368E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71801" y="2512289"/>
            <a:ext cx="1235075" cy="1235075"/>
          </a:xfrm>
          <a:prstGeom prst="ellipse">
            <a:avLst/>
          </a:prstGeom>
          <a:solidFill>
            <a:srgbClr val="FF0000"/>
          </a:solidFill>
          <a:ln w="28575">
            <a:noFill/>
            <a:round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anchor="ctr"/>
          <a:lstStyle/>
          <a:p>
            <a:pPr algn="ctr"/>
            <a:r>
              <a:rPr lang="en-GB" sz="4400">
                <a:solidFill>
                  <a:schemeClr val="accent3"/>
                </a:solidFill>
              </a:rPr>
              <a:t>11</a:t>
            </a:r>
          </a:p>
        </p:txBody>
      </p:sp>
      <p:sp>
        <p:nvSpPr>
          <p:cNvPr id="33" name="Oval 21">
            <a:extLst>
              <a:ext uri="{FF2B5EF4-FFF2-40B4-BE49-F238E27FC236}">
                <a16:creationId xmlns:a16="http://schemas.microsoft.com/office/drawing/2014/main" id="{EE0A183D-847E-17B4-FEFA-4A909E3AEA3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71801" y="2512289"/>
            <a:ext cx="1235075" cy="1235075"/>
          </a:xfrm>
          <a:prstGeom prst="ellipse">
            <a:avLst/>
          </a:prstGeom>
          <a:solidFill>
            <a:srgbClr val="FF0000"/>
          </a:solidFill>
          <a:ln w="28575">
            <a:noFill/>
            <a:round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anchor="ctr"/>
          <a:lstStyle/>
          <a:p>
            <a:pPr algn="ctr"/>
            <a:r>
              <a:rPr lang="en-GB" sz="4400">
                <a:solidFill>
                  <a:schemeClr val="accent3"/>
                </a:solidFill>
              </a:rPr>
              <a:t>12</a:t>
            </a:r>
          </a:p>
        </p:txBody>
      </p:sp>
      <p:sp>
        <p:nvSpPr>
          <p:cNvPr id="34" name="Oval 20">
            <a:extLst>
              <a:ext uri="{FF2B5EF4-FFF2-40B4-BE49-F238E27FC236}">
                <a16:creationId xmlns:a16="http://schemas.microsoft.com/office/drawing/2014/main" id="{855C4215-1B80-43E8-E924-B1EDC166887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71801" y="2512289"/>
            <a:ext cx="1235075" cy="1235075"/>
          </a:xfrm>
          <a:prstGeom prst="ellipse">
            <a:avLst/>
          </a:prstGeom>
          <a:solidFill>
            <a:srgbClr val="FF0000"/>
          </a:solidFill>
          <a:ln w="28575">
            <a:noFill/>
            <a:round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anchor="ctr"/>
          <a:lstStyle/>
          <a:p>
            <a:pPr algn="ctr"/>
            <a:r>
              <a:rPr lang="en-GB" sz="4400">
                <a:solidFill>
                  <a:schemeClr val="accent3"/>
                </a:solidFill>
              </a:rPr>
              <a:t>13</a:t>
            </a:r>
          </a:p>
        </p:txBody>
      </p:sp>
      <p:sp>
        <p:nvSpPr>
          <p:cNvPr id="35" name="Oval 19">
            <a:extLst>
              <a:ext uri="{FF2B5EF4-FFF2-40B4-BE49-F238E27FC236}">
                <a16:creationId xmlns:a16="http://schemas.microsoft.com/office/drawing/2014/main" id="{1ABFD60C-207E-E284-5C36-AED971FBD21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71801" y="2512289"/>
            <a:ext cx="1235075" cy="1235075"/>
          </a:xfrm>
          <a:prstGeom prst="ellipse">
            <a:avLst/>
          </a:prstGeom>
          <a:solidFill>
            <a:srgbClr val="FF0000"/>
          </a:solidFill>
          <a:ln w="28575">
            <a:noFill/>
            <a:round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anchor="ctr"/>
          <a:lstStyle/>
          <a:p>
            <a:pPr algn="ctr"/>
            <a:r>
              <a:rPr lang="en-GB" sz="4400">
                <a:solidFill>
                  <a:schemeClr val="accent3"/>
                </a:solidFill>
              </a:rPr>
              <a:t>14</a:t>
            </a:r>
          </a:p>
        </p:txBody>
      </p:sp>
      <p:sp>
        <p:nvSpPr>
          <p:cNvPr id="36" name="Oval 18">
            <a:extLst>
              <a:ext uri="{FF2B5EF4-FFF2-40B4-BE49-F238E27FC236}">
                <a16:creationId xmlns:a16="http://schemas.microsoft.com/office/drawing/2014/main" id="{F1A5467B-4BD8-9C50-5033-B21A299819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71801" y="2512289"/>
            <a:ext cx="1235075" cy="1235075"/>
          </a:xfrm>
          <a:prstGeom prst="ellipse">
            <a:avLst/>
          </a:prstGeom>
          <a:solidFill>
            <a:srgbClr val="FF0000"/>
          </a:solidFill>
          <a:ln w="28575">
            <a:noFill/>
            <a:round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anchor="ctr"/>
          <a:lstStyle/>
          <a:p>
            <a:pPr algn="ctr"/>
            <a:r>
              <a:rPr lang="en-GB" sz="4400">
                <a:solidFill>
                  <a:schemeClr val="accent3"/>
                </a:solidFill>
              </a:rPr>
              <a:t>15</a:t>
            </a:r>
          </a:p>
        </p:txBody>
      </p:sp>
      <p:sp>
        <p:nvSpPr>
          <p:cNvPr id="37" name="Oval 17">
            <a:extLst>
              <a:ext uri="{FF2B5EF4-FFF2-40B4-BE49-F238E27FC236}">
                <a16:creationId xmlns:a16="http://schemas.microsoft.com/office/drawing/2014/main" id="{668D5ACD-1B74-5B61-2BB2-E37DE9E2709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71801" y="2512289"/>
            <a:ext cx="1235075" cy="1235075"/>
          </a:xfrm>
          <a:prstGeom prst="ellipse">
            <a:avLst/>
          </a:prstGeom>
          <a:solidFill>
            <a:srgbClr val="FF0000"/>
          </a:solidFill>
          <a:ln w="28575">
            <a:noFill/>
            <a:round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anchor="ctr"/>
          <a:lstStyle/>
          <a:p>
            <a:pPr algn="ctr"/>
            <a:r>
              <a:rPr lang="en-GB" sz="4400">
                <a:solidFill>
                  <a:schemeClr val="accent3"/>
                </a:solidFill>
              </a:rPr>
              <a:t>16</a:t>
            </a:r>
          </a:p>
        </p:txBody>
      </p:sp>
      <p:sp>
        <p:nvSpPr>
          <p:cNvPr id="38" name="Oval 16">
            <a:extLst>
              <a:ext uri="{FF2B5EF4-FFF2-40B4-BE49-F238E27FC236}">
                <a16:creationId xmlns:a16="http://schemas.microsoft.com/office/drawing/2014/main" id="{CED64E04-203D-674E-B006-C34A9B6AF6C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71801" y="2512289"/>
            <a:ext cx="1235075" cy="1235075"/>
          </a:xfrm>
          <a:prstGeom prst="ellipse">
            <a:avLst/>
          </a:prstGeom>
          <a:solidFill>
            <a:srgbClr val="FF0000"/>
          </a:solidFill>
          <a:ln w="28575">
            <a:noFill/>
            <a:round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anchor="ctr"/>
          <a:lstStyle/>
          <a:p>
            <a:pPr algn="ctr"/>
            <a:r>
              <a:rPr lang="en-GB" sz="4400">
                <a:solidFill>
                  <a:schemeClr val="accent3"/>
                </a:solidFill>
              </a:rPr>
              <a:t>17</a:t>
            </a:r>
          </a:p>
        </p:txBody>
      </p:sp>
      <p:sp>
        <p:nvSpPr>
          <p:cNvPr id="39" name="Oval 15">
            <a:extLst>
              <a:ext uri="{FF2B5EF4-FFF2-40B4-BE49-F238E27FC236}">
                <a16:creationId xmlns:a16="http://schemas.microsoft.com/office/drawing/2014/main" id="{DAE0DAE9-864F-64C7-973E-C2E7720DEA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71801" y="2512289"/>
            <a:ext cx="1235075" cy="1235075"/>
          </a:xfrm>
          <a:prstGeom prst="ellipse">
            <a:avLst/>
          </a:prstGeom>
          <a:solidFill>
            <a:srgbClr val="FF0000"/>
          </a:solidFill>
          <a:ln w="28575">
            <a:noFill/>
            <a:round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anchor="ctr"/>
          <a:lstStyle/>
          <a:p>
            <a:pPr algn="ctr"/>
            <a:r>
              <a:rPr lang="en-GB" sz="4400">
                <a:solidFill>
                  <a:schemeClr val="accent3"/>
                </a:solidFill>
              </a:rPr>
              <a:t>18</a:t>
            </a:r>
          </a:p>
        </p:txBody>
      </p:sp>
      <p:sp>
        <p:nvSpPr>
          <p:cNvPr id="40" name="Oval 14">
            <a:extLst>
              <a:ext uri="{FF2B5EF4-FFF2-40B4-BE49-F238E27FC236}">
                <a16:creationId xmlns:a16="http://schemas.microsoft.com/office/drawing/2014/main" id="{8F378620-B2F0-DA8C-6CA0-0B07F13A29D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71801" y="2512289"/>
            <a:ext cx="1235075" cy="1235075"/>
          </a:xfrm>
          <a:prstGeom prst="ellipse">
            <a:avLst/>
          </a:prstGeom>
          <a:solidFill>
            <a:srgbClr val="FF0000"/>
          </a:solidFill>
          <a:ln w="28575">
            <a:noFill/>
            <a:round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anchor="ctr"/>
          <a:lstStyle/>
          <a:p>
            <a:pPr algn="ctr"/>
            <a:r>
              <a:rPr lang="en-GB" sz="4400">
                <a:solidFill>
                  <a:schemeClr val="accent3"/>
                </a:solidFill>
              </a:rPr>
              <a:t>19</a:t>
            </a:r>
          </a:p>
        </p:txBody>
      </p:sp>
      <p:sp>
        <p:nvSpPr>
          <p:cNvPr id="41" name="Oval 13">
            <a:extLst>
              <a:ext uri="{FF2B5EF4-FFF2-40B4-BE49-F238E27FC236}">
                <a16:creationId xmlns:a16="http://schemas.microsoft.com/office/drawing/2014/main" id="{91AEF822-B60D-1E49-58A7-33A58F8EC2D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71801" y="2512289"/>
            <a:ext cx="1235075" cy="1235075"/>
          </a:xfrm>
          <a:prstGeom prst="ellipse">
            <a:avLst/>
          </a:prstGeom>
          <a:solidFill>
            <a:srgbClr val="FF0000"/>
          </a:solidFill>
          <a:ln w="28575">
            <a:noFill/>
            <a:round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anchor="ctr"/>
          <a:lstStyle/>
          <a:p>
            <a:pPr algn="ctr"/>
            <a:r>
              <a:rPr lang="en-GB" sz="4400">
                <a:solidFill>
                  <a:schemeClr val="accent3"/>
                </a:solidFill>
              </a:rPr>
              <a:t>20</a:t>
            </a:r>
          </a:p>
        </p:txBody>
      </p:sp>
      <p:sp>
        <p:nvSpPr>
          <p:cNvPr id="42" name="Oval 12">
            <a:extLst>
              <a:ext uri="{FF2B5EF4-FFF2-40B4-BE49-F238E27FC236}">
                <a16:creationId xmlns:a16="http://schemas.microsoft.com/office/drawing/2014/main" id="{2C9CF014-1878-8121-8549-86462019D80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71801" y="2512289"/>
            <a:ext cx="1235075" cy="1235075"/>
          </a:xfrm>
          <a:prstGeom prst="ellipse">
            <a:avLst/>
          </a:prstGeom>
          <a:solidFill>
            <a:srgbClr val="FF0000"/>
          </a:solidFill>
          <a:ln w="28575">
            <a:noFill/>
            <a:round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anchor="ctr"/>
          <a:lstStyle/>
          <a:p>
            <a:pPr algn="ctr"/>
            <a:r>
              <a:rPr lang="en-GB" sz="4400">
                <a:solidFill>
                  <a:schemeClr val="accent3"/>
                </a:solidFill>
              </a:rPr>
              <a:t>21</a:t>
            </a:r>
          </a:p>
        </p:txBody>
      </p:sp>
      <p:sp>
        <p:nvSpPr>
          <p:cNvPr id="43" name="Oval 11">
            <a:extLst>
              <a:ext uri="{FF2B5EF4-FFF2-40B4-BE49-F238E27FC236}">
                <a16:creationId xmlns:a16="http://schemas.microsoft.com/office/drawing/2014/main" id="{E13165BF-0371-53DD-9419-2BD93AF9232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71801" y="2512289"/>
            <a:ext cx="1235075" cy="1235075"/>
          </a:xfrm>
          <a:prstGeom prst="ellipse">
            <a:avLst/>
          </a:prstGeom>
          <a:solidFill>
            <a:srgbClr val="FF0000"/>
          </a:solidFill>
          <a:ln w="28575">
            <a:noFill/>
            <a:round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anchor="ctr"/>
          <a:lstStyle/>
          <a:p>
            <a:pPr algn="ctr"/>
            <a:r>
              <a:rPr lang="en-GB" sz="4400">
                <a:solidFill>
                  <a:schemeClr val="accent3"/>
                </a:solidFill>
              </a:rPr>
              <a:t>22</a:t>
            </a:r>
          </a:p>
        </p:txBody>
      </p:sp>
      <p:sp>
        <p:nvSpPr>
          <p:cNvPr id="44" name="Oval 10">
            <a:extLst>
              <a:ext uri="{FF2B5EF4-FFF2-40B4-BE49-F238E27FC236}">
                <a16:creationId xmlns:a16="http://schemas.microsoft.com/office/drawing/2014/main" id="{A745839A-E27B-AFD9-DAAF-DD08FF44C0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71801" y="2512289"/>
            <a:ext cx="1235075" cy="1235075"/>
          </a:xfrm>
          <a:prstGeom prst="ellipse">
            <a:avLst/>
          </a:prstGeom>
          <a:solidFill>
            <a:srgbClr val="FF0000"/>
          </a:solidFill>
          <a:ln w="28575">
            <a:noFill/>
            <a:round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anchor="ctr"/>
          <a:lstStyle/>
          <a:p>
            <a:pPr algn="ctr"/>
            <a:r>
              <a:rPr lang="en-GB" sz="4400">
                <a:solidFill>
                  <a:schemeClr val="accent3"/>
                </a:solidFill>
              </a:rPr>
              <a:t>23</a:t>
            </a:r>
          </a:p>
        </p:txBody>
      </p:sp>
      <p:sp>
        <p:nvSpPr>
          <p:cNvPr id="45" name="Oval 9">
            <a:extLst>
              <a:ext uri="{FF2B5EF4-FFF2-40B4-BE49-F238E27FC236}">
                <a16:creationId xmlns:a16="http://schemas.microsoft.com/office/drawing/2014/main" id="{EFDF1861-B208-1C6F-9A92-B4C6EE01AB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71801" y="2512289"/>
            <a:ext cx="1235075" cy="1235075"/>
          </a:xfrm>
          <a:prstGeom prst="ellipse">
            <a:avLst/>
          </a:prstGeom>
          <a:solidFill>
            <a:srgbClr val="FF0000"/>
          </a:solidFill>
          <a:ln w="28575">
            <a:noFill/>
            <a:round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anchor="ctr"/>
          <a:lstStyle/>
          <a:p>
            <a:pPr algn="ctr"/>
            <a:r>
              <a:rPr lang="en-GB" sz="4400">
                <a:solidFill>
                  <a:schemeClr val="accent3"/>
                </a:solidFill>
              </a:rPr>
              <a:t>24</a:t>
            </a:r>
          </a:p>
        </p:txBody>
      </p:sp>
      <p:sp>
        <p:nvSpPr>
          <p:cNvPr id="46" name="Oval 8">
            <a:extLst>
              <a:ext uri="{FF2B5EF4-FFF2-40B4-BE49-F238E27FC236}">
                <a16:creationId xmlns:a16="http://schemas.microsoft.com/office/drawing/2014/main" id="{F782242B-8202-5962-9C24-04F0FFE5201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71801" y="2512289"/>
            <a:ext cx="1235075" cy="1235075"/>
          </a:xfrm>
          <a:prstGeom prst="ellipse">
            <a:avLst/>
          </a:prstGeom>
          <a:solidFill>
            <a:srgbClr val="FF0000"/>
          </a:solidFill>
          <a:ln w="28575">
            <a:noFill/>
            <a:round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anchor="ctr"/>
          <a:lstStyle/>
          <a:p>
            <a:pPr algn="ctr"/>
            <a:r>
              <a:rPr lang="en-GB" sz="4400">
                <a:solidFill>
                  <a:schemeClr val="accent3"/>
                </a:solidFill>
              </a:rPr>
              <a:t>25</a:t>
            </a:r>
          </a:p>
        </p:txBody>
      </p:sp>
      <p:sp>
        <p:nvSpPr>
          <p:cNvPr id="47" name="Oval 7">
            <a:extLst>
              <a:ext uri="{FF2B5EF4-FFF2-40B4-BE49-F238E27FC236}">
                <a16:creationId xmlns:a16="http://schemas.microsoft.com/office/drawing/2014/main" id="{A3D73206-AC3B-90B7-835D-6EAEFB14408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71801" y="2512289"/>
            <a:ext cx="1235075" cy="1235075"/>
          </a:xfrm>
          <a:prstGeom prst="ellipse">
            <a:avLst/>
          </a:prstGeom>
          <a:solidFill>
            <a:srgbClr val="FF0000"/>
          </a:solidFill>
          <a:ln w="28575">
            <a:noFill/>
            <a:round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anchor="ctr"/>
          <a:lstStyle/>
          <a:p>
            <a:pPr algn="ctr"/>
            <a:r>
              <a:rPr lang="en-GB" sz="4400">
                <a:solidFill>
                  <a:schemeClr val="accent3"/>
                </a:solidFill>
              </a:rPr>
              <a:t>26</a:t>
            </a:r>
          </a:p>
        </p:txBody>
      </p:sp>
      <p:sp>
        <p:nvSpPr>
          <p:cNvPr id="48" name="Oval 6">
            <a:extLst>
              <a:ext uri="{FF2B5EF4-FFF2-40B4-BE49-F238E27FC236}">
                <a16:creationId xmlns:a16="http://schemas.microsoft.com/office/drawing/2014/main" id="{B05B9ACB-762F-AE9B-135F-BFC6E1D556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71801" y="2512289"/>
            <a:ext cx="1235075" cy="1235075"/>
          </a:xfrm>
          <a:prstGeom prst="ellipse">
            <a:avLst/>
          </a:prstGeom>
          <a:solidFill>
            <a:srgbClr val="FF0000"/>
          </a:solidFill>
          <a:ln w="28575">
            <a:noFill/>
            <a:round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anchor="ctr"/>
          <a:lstStyle/>
          <a:p>
            <a:pPr algn="ctr"/>
            <a:r>
              <a:rPr lang="en-GB" sz="4400">
                <a:solidFill>
                  <a:schemeClr val="accent3"/>
                </a:solidFill>
              </a:rPr>
              <a:t>27</a:t>
            </a:r>
          </a:p>
        </p:txBody>
      </p:sp>
      <p:sp>
        <p:nvSpPr>
          <p:cNvPr id="49" name="Oval 5">
            <a:extLst>
              <a:ext uri="{FF2B5EF4-FFF2-40B4-BE49-F238E27FC236}">
                <a16:creationId xmlns:a16="http://schemas.microsoft.com/office/drawing/2014/main" id="{FD37F3EB-523C-3F15-4F6E-788AEC6911A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71801" y="2512289"/>
            <a:ext cx="1235075" cy="1235075"/>
          </a:xfrm>
          <a:prstGeom prst="ellipse">
            <a:avLst/>
          </a:prstGeom>
          <a:solidFill>
            <a:srgbClr val="FF0000"/>
          </a:solidFill>
          <a:ln w="28575">
            <a:noFill/>
            <a:round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anchor="ctr"/>
          <a:lstStyle/>
          <a:p>
            <a:pPr algn="ctr"/>
            <a:r>
              <a:rPr lang="en-GB" sz="4400">
                <a:solidFill>
                  <a:schemeClr val="accent3"/>
                </a:solidFill>
              </a:rPr>
              <a:t>28</a:t>
            </a:r>
          </a:p>
        </p:txBody>
      </p:sp>
      <p:sp>
        <p:nvSpPr>
          <p:cNvPr id="50" name="Oval 4">
            <a:extLst>
              <a:ext uri="{FF2B5EF4-FFF2-40B4-BE49-F238E27FC236}">
                <a16:creationId xmlns:a16="http://schemas.microsoft.com/office/drawing/2014/main" id="{787449B5-15A0-DB76-C2FF-7FD13FF315F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71801" y="2512289"/>
            <a:ext cx="1235075" cy="1235075"/>
          </a:xfrm>
          <a:prstGeom prst="ellipse">
            <a:avLst/>
          </a:prstGeom>
          <a:solidFill>
            <a:srgbClr val="FF0000"/>
          </a:solidFill>
          <a:ln w="28575">
            <a:noFill/>
            <a:round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anchor="ctr"/>
          <a:lstStyle/>
          <a:p>
            <a:pPr algn="ctr"/>
            <a:r>
              <a:rPr lang="en-GB" sz="4400">
                <a:solidFill>
                  <a:schemeClr val="accent3"/>
                </a:solidFill>
              </a:rPr>
              <a:t>29</a:t>
            </a:r>
          </a:p>
        </p:txBody>
      </p:sp>
      <p:sp>
        <p:nvSpPr>
          <p:cNvPr id="51" name="Oval 3">
            <a:extLst>
              <a:ext uri="{FF2B5EF4-FFF2-40B4-BE49-F238E27FC236}">
                <a16:creationId xmlns:a16="http://schemas.microsoft.com/office/drawing/2014/main" id="{FE80F0AF-E8A3-7B30-CDB8-DE925F28A79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71801" y="2512289"/>
            <a:ext cx="1235075" cy="1235075"/>
          </a:xfrm>
          <a:prstGeom prst="ellipse">
            <a:avLst/>
          </a:prstGeom>
          <a:solidFill>
            <a:srgbClr val="FF0000"/>
          </a:solidFill>
          <a:ln w="28575">
            <a:noFill/>
            <a:round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anchor="ctr"/>
          <a:lstStyle/>
          <a:p>
            <a:pPr algn="ctr"/>
            <a:r>
              <a:rPr lang="en-GB" sz="4400" dirty="0">
                <a:solidFill>
                  <a:schemeClr val="accent3"/>
                </a:solidFill>
              </a:rPr>
              <a:t>30</a:t>
            </a:r>
          </a:p>
        </p:txBody>
      </p:sp>
      <p:pic>
        <p:nvPicPr>
          <p:cNvPr id="7" name="Picture 6" descr="A black x on a white background&#10;&#10;Description automatically generated">
            <a:extLst>
              <a:ext uri="{FF2B5EF4-FFF2-40B4-BE49-F238E27FC236}">
                <a16:creationId xmlns:a16="http://schemas.microsoft.com/office/drawing/2014/main" id="{CE655ADC-B706-DD34-EBEC-2B95150DC5BA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32440" y="6270899"/>
            <a:ext cx="495300" cy="523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81098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0"/>
                            </p:stCondLst>
                            <p:childTnLst>
                              <p:par>
                                <p:cTn id="20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7000"/>
                            </p:stCondLst>
                            <p:childTnLst>
                              <p:par>
                                <p:cTn id="26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000"/>
                            </p:stCondLst>
                            <p:childTnLst>
                              <p:par>
                                <p:cTn id="29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9000"/>
                            </p:stCondLst>
                            <p:childTnLst>
                              <p:par>
                                <p:cTn id="32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0"/>
                            </p:stCondLst>
                            <p:childTnLst>
                              <p:par>
                                <p:cTn id="35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1000"/>
                            </p:stCondLst>
                            <p:childTnLst>
                              <p:par>
                                <p:cTn id="38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2000"/>
                            </p:stCondLst>
                            <p:childTnLst>
                              <p:par>
                                <p:cTn id="41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3000"/>
                            </p:stCondLst>
                            <p:childTnLst>
                              <p:par>
                                <p:cTn id="44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4000"/>
                            </p:stCondLst>
                            <p:childTnLst>
                              <p:par>
                                <p:cTn id="47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5000"/>
                            </p:stCondLst>
                            <p:childTnLst>
                              <p:par>
                                <p:cTn id="50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6000"/>
                            </p:stCondLst>
                            <p:childTnLst>
                              <p:par>
                                <p:cTn id="53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7000"/>
                            </p:stCondLst>
                            <p:childTnLst>
                              <p:par>
                                <p:cTn id="56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8000"/>
                            </p:stCondLst>
                            <p:childTnLst>
                              <p:par>
                                <p:cTn id="59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9000"/>
                            </p:stCondLst>
                            <p:childTnLst>
                              <p:par>
                                <p:cTn id="62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0000"/>
                            </p:stCondLst>
                            <p:childTnLst>
                              <p:par>
                                <p:cTn id="65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21000"/>
                            </p:stCondLst>
                            <p:childTnLst>
                              <p:par>
                                <p:cTn id="68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22000"/>
                            </p:stCondLst>
                            <p:childTnLst>
                              <p:par>
                                <p:cTn id="71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23000"/>
                            </p:stCondLst>
                            <p:childTnLst>
                              <p:par>
                                <p:cTn id="74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24000"/>
                            </p:stCondLst>
                            <p:childTnLst>
                              <p:par>
                                <p:cTn id="77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25000"/>
                            </p:stCondLst>
                            <p:childTnLst>
                              <p:par>
                                <p:cTn id="80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26000"/>
                            </p:stCondLst>
                            <p:childTnLst>
                              <p:par>
                                <p:cTn id="83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27000"/>
                            </p:stCondLst>
                            <p:childTnLst>
                              <p:par>
                                <p:cTn id="86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28000"/>
                            </p:stCondLst>
                            <p:childTnLst>
                              <p:par>
                                <p:cTn id="89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29000"/>
                            </p:stCondLst>
                            <p:childTnLst>
                              <p:par>
                                <p:cTn id="92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"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F87873-BC6E-DE02-5474-BCAC049195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5536" y="1256316"/>
            <a:ext cx="7886700" cy="720080"/>
          </a:xfrm>
        </p:spPr>
        <p:txBody>
          <a:bodyPr/>
          <a:lstStyle/>
          <a:p>
            <a:r>
              <a:rPr lang="en-GB" b="1" i="1" dirty="0">
                <a:latin typeface="+mn-lt"/>
              </a:rPr>
              <a:t>Is the content ‘appropriate’?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290F3F3-E5F1-E380-BB62-F531DC65B1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25/01/2024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F88F14A-5266-C852-0328-02ACC8C7E8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ESB-RES-C171 </a:t>
            </a:r>
          </a:p>
          <a:p>
            <a:r>
              <a:rPr lang="en-US" dirty="0" smtClean="0"/>
              <a:t>L1G2-Speech to Connect-1.2-PPT-Choosing a topic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FCBB679-A39B-DA09-4F2D-13B1570D45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8</a:t>
            </a:fld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5375075-B99E-D52E-EAAB-E8B262F5D89F}"/>
              </a:ext>
            </a:extLst>
          </p:cNvPr>
          <p:cNvSpPr txBox="1"/>
          <p:nvPr/>
        </p:nvSpPr>
        <p:spPr>
          <a:xfrm>
            <a:off x="395536" y="2060848"/>
            <a:ext cx="56166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i="1" dirty="0"/>
              <a:t>What do we mean by ‘appropriate’?</a:t>
            </a:r>
          </a:p>
        </p:txBody>
      </p:sp>
      <p:graphicFrame>
        <p:nvGraphicFramePr>
          <p:cNvPr id="8" name="Table 6">
            <a:extLst>
              <a:ext uri="{FF2B5EF4-FFF2-40B4-BE49-F238E27FC236}">
                <a16:creationId xmlns:a16="http://schemas.microsoft.com/office/drawing/2014/main" id="{2471500B-4B51-57F0-F080-CDD6943D9FE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09762"/>
              </p:ext>
            </p:extLst>
          </p:nvPr>
        </p:nvGraphicFramePr>
        <p:xfrm>
          <a:off x="395536" y="2510088"/>
          <a:ext cx="4418198" cy="240968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{5940675A-B579-460E-94D1-54222C63F5DA}</a:tableStyleId>
              </a:tblPr>
              <a:tblGrid>
                <a:gridCol w="2909543">
                  <a:extLst>
                    <a:ext uri="{9D8B030D-6E8A-4147-A177-3AD203B41FA5}">
                      <a16:colId xmlns:a16="http://schemas.microsoft.com/office/drawing/2014/main" val="2283472741"/>
                    </a:ext>
                  </a:extLst>
                </a:gridCol>
                <a:gridCol w="1508655">
                  <a:extLst>
                    <a:ext uri="{9D8B030D-6E8A-4147-A177-3AD203B41FA5}">
                      <a16:colId xmlns:a16="http://schemas.microsoft.com/office/drawing/2014/main" val="100782650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b="1" i="1" dirty="0"/>
                        <a:t>Is your chosen topic something…</a:t>
                      </a:r>
                    </a:p>
                  </a:txBody>
                  <a:tcPr marT="72000" marB="7200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i="1" dirty="0"/>
                        <a:t>Yes or No</a:t>
                      </a:r>
                    </a:p>
                  </a:txBody>
                  <a:tcPr marT="72000" marB="7200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77755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You are personally interested in?</a:t>
                      </a:r>
                    </a:p>
                  </a:txBody>
                  <a:tcPr marT="72000" marB="7200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marT="72000" marB="7200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88909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You can research further?</a:t>
                      </a:r>
                    </a:p>
                  </a:txBody>
                  <a:tcPr marT="72000" marB="7200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marT="72000" marB="7200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27391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You can talk about for 4 minutes?</a:t>
                      </a:r>
                    </a:p>
                  </a:txBody>
                  <a:tcPr marT="72000" marB="7200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marT="72000" marB="7200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28226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You can explain in a way your group and assessor can understand?</a:t>
                      </a:r>
                    </a:p>
                  </a:txBody>
                  <a:tcPr marT="72000" marB="7200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 marT="72000" marB="7200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990355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You can talk about passionately?</a:t>
                      </a:r>
                    </a:p>
                  </a:txBody>
                  <a:tcPr marT="72000" marB="7200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 marT="72000" marB="7200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6001763"/>
                  </a:ext>
                </a:extLst>
              </a:tr>
            </a:tbl>
          </a:graphicData>
        </a:graphic>
      </p:graphicFrame>
      <p:pic>
        <p:nvPicPr>
          <p:cNvPr id="10" name="Picture 9">
            <a:extLst>
              <a:ext uri="{FF2B5EF4-FFF2-40B4-BE49-F238E27FC236}">
                <a16:creationId xmlns:a16="http://schemas.microsoft.com/office/drawing/2014/main" id="{54CC3FA3-2B20-F8A6-8819-5C79B321DD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68144" y="1291620"/>
            <a:ext cx="2019300" cy="2790825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2B0D383F-22CC-85D8-1723-B1E5484C08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81619" y="3947763"/>
            <a:ext cx="1781889" cy="179575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A8E26EC-2E5B-00B2-858A-13637F096FEF}"/>
              </a:ext>
            </a:extLst>
          </p:cNvPr>
          <p:cNvSpPr txBox="1"/>
          <p:nvPr/>
        </p:nvSpPr>
        <p:spPr>
          <a:xfrm>
            <a:off x="395536" y="5157192"/>
            <a:ext cx="441819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i="1"/>
              <a:t>What might be an unsuitable topic for this level?</a:t>
            </a:r>
            <a:endParaRPr lang="en-GB" sz="1600" i="1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B633A042-44BA-41FE-5BC1-982AB33BE0CC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19925" y="6243367"/>
            <a:ext cx="476250" cy="504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642799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010c06fb-adfb-4972-b43b-36d810ddac6c">
      <Terms xmlns="http://schemas.microsoft.com/office/infopath/2007/PartnerControls"/>
    </lcf76f155ced4ddcb4097134ff3c332f>
    <TaxCatchAll xmlns="0e08f774-c844-414b-8174-1931542ea424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854722D9B506340931AF81ABA667AF9" ma:contentTypeVersion="15" ma:contentTypeDescription="Create a new document." ma:contentTypeScope="" ma:versionID="81a16124ef4976491a0aab36431837a4">
  <xsd:schema xmlns:xsd="http://www.w3.org/2001/XMLSchema" xmlns:xs="http://www.w3.org/2001/XMLSchema" xmlns:p="http://schemas.microsoft.com/office/2006/metadata/properties" xmlns:ns2="010c06fb-adfb-4972-b43b-36d810ddac6c" xmlns:ns3="0e08f774-c844-414b-8174-1931542ea424" targetNamespace="http://schemas.microsoft.com/office/2006/metadata/properties" ma:root="true" ma:fieldsID="13ad70da30d14ec8b1b61026820a5d4a" ns2:_="" ns3:_="">
    <xsd:import namespace="010c06fb-adfb-4972-b43b-36d810ddac6c"/>
    <xsd:import namespace="0e08f774-c844-414b-8174-1931542ea42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DateTake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10c06fb-adfb-4972-b43b-36d810ddac6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Image Tags" ma:readOnly="false" ma:fieldId="{5cf76f15-5ced-4ddc-b409-7134ff3c332f}" ma:taxonomyMulti="true" ma:sspId="95101557-b141-4344-8eed-a9c28da8fbb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8" nillable="true" ma:displayName="Location" ma:indexed="true" ma:internalName="MediaServiceLocation" ma:readOnly="true">
      <xsd:simpleType>
        <xsd:restriction base="dms:Text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ObjectDetectorVersions" ma:index="22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e08f774-c844-414b-8174-1931542ea424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ae4e3543-e7fe-4604-9e90-4040997bc85a}" ma:internalName="TaxCatchAll" ma:showField="CatchAllData" ma:web="0e08f774-c844-414b-8174-1931542ea42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76495B2-38E9-44F6-B475-5886F0FAF511}">
  <ds:schemaRefs>
    <ds:schemaRef ds:uri="http://www.w3.org/XML/1998/namespace"/>
    <ds:schemaRef ds:uri="http://purl.org/dc/terms/"/>
    <ds:schemaRef ds:uri="http://schemas.microsoft.com/office/2006/metadata/properties"/>
    <ds:schemaRef ds:uri="http://schemas.microsoft.com/office/2006/documentManagement/types"/>
    <ds:schemaRef ds:uri="0e08f774-c844-414b-8174-1931542ea424"/>
    <ds:schemaRef ds:uri="http://purl.org/dc/dcmitype/"/>
    <ds:schemaRef ds:uri="http://schemas.microsoft.com/office/infopath/2007/PartnerControls"/>
    <ds:schemaRef ds:uri="http://schemas.openxmlformats.org/package/2006/metadata/core-properties"/>
    <ds:schemaRef ds:uri="010c06fb-adfb-4972-b43b-36d810ddac6c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68942488-FF04-416F-B9B1-FE17EF1EFA23}"/>
</file>

<file path=customXml/itemProps3.xml><?xml version="1.0" encoding="utf-8"?>
<ds:datastoreItem xmlns:ds="http://schemas.openxmlformats.org/officeDocument/2006/customXml" ds:itemID="{FA329ADA-C067-4995-9EDB-7A1765AFE6C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2772</TotalTime>
  <Words>850</Words>
  <Application>Microsoft Office PowerPoint</Application>
  <PresentationFormat>On-screen Show (4:3)</PresentationFormat>
  <Paragraphs>175</Paragraphs>
  <Slides>8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Arial</vt:lpstr>
      <vt:lpstr>Calibri</vt:lpstr>
      <vt:lpstr>Calibri Light</vt:lpstr>
      <vt:lpstr>Times New Roman</vt:lpstr>
      <vt:lpstr>Office Theme</vt:lpstr>
      <vt:lpstr>Custom Design</vt:lpstr>
      <vt:lpstr>PowerPoint Presentation</vt:lpstr>
      <vt:lpstr>Relevant Grade Descriptors</vt:lpstr>
      <vt:lpstr>Choosing your topic We asked learners who have taken this qualification what their advice would be… they said:</vt:lpstr>
      <vt:lpstr>Choosing your topic We agree!</vt:lpstr>
      <vt:lpstr>If you could put your interests into categories, what might they be?</vt:lpstr>
      <vt:lpstr>Generating ideas</vt:lpstr>
      <vt:lpstr>Deciding</vt:lpstr>
      <vt:lpstr>Is the content ‘appropriate’?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Liam</dc:creator>
  <cp:lastModifiedBy>Sheena Singleton</cp:lastModifiedBy>
  <cp:revision>105</cp:revision>
  <dcterms:created xsi:type="dcterms:W3CDTF">2014-08-12T18:49:29Z</dcterms:created>
  <dcterms:modified xsi:type="dcterms:W3CDTF">2024-01-30T11:17:14Z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0x0101005854722D9B506340931AF81ABA667AF9</vt:lpwstr>
  </property>
  <property fmtid="{D5CDD505-2E9C-101B-9397-08002B2CF9AE}" pid="3" name="Order">
    <vt:r8>6100</vt:r8>
  </property>
  <property fmtid="{D5CDD505-2E9C-101B-9397-08002B2CF9AE}" pid="4" name="MediaServiceImageTags">
    <vt:lpwstr/>
  </property>
</Properties>
</file>